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36"/>
  </p:notesMasterIdLst>
  <p:handoutMasterIdLst>
    <p:handoutMasterId r:id="rId37"/>
  </p:handoutMasterIdLst>
  <p:sldIdLst>
    <p:sldId id="603" r:id="rId5"/>
    <p:sldId id="2618" r:id="rId6"/>
    <p:sldId id="2147483507" r:id="rId7"/>
    <p:sldId id="2147483483" r:id="rId8"/>
    <p:sldId id="2500" r:id="rId9"/>
    <p:sldId id="2147483511" r:id="rId10"/>
    <p:sldId id="2147483508" r:id="rId11"/>
    <p:sldId id="2147483512" r:id="rId12"/>
    <p:sldId id="2147483513" r:id="rId13"/>
    <p:sldId id="2147483509" r:id="rId14"/>
    <p:sldId id="2147483510" r:id="rId15"/>
    <p:sldId id="2147483516" r:id="rId16"/>
    <p:sldId id="2147483555" r:id="rId17"/>
    <p:sldId id="2147483518" r:id="rId18"/>
    <p:sldId id="2147483519" r:id="rId19"/>
    <p:sldId id="2147483520" r:id="rId20"/>
    <p:sldId id="2147483521" r:id="rId21"/>
    <p:sldId id="2147483522" r:id="rId22"/>
    <p:sldId id="2147483517" r:id="rId23"/>
    <p:sldId id="2147483515" r:id="rId24"/>
    <p:sldId id="2147483523" r:id="rId25"/>
    <p:sldId id="2147483524" r:id="rId26"/>
    <p:sldId id="2147483525" r:id="rId27"/>
    <p:sldId id="2147483527" r:id="rId28"/>
    <p:sldId id="2147483528" r:id="rId29"/>
    <p:sldId id="2147483529" r:id="rId30"/>
    <p:sldId id="2147483556" r:id="rId31"/>
    <p:sldId id="2516" r:id="rId32"/>
    <p:sldId id="2147483514" r:id="rId33"/>
    <p:sldId id="582" r:id="rId34"/>
    <p:sldId id="2419" r:id="rId3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3"/>
    <a:srgbClr val="66BA36"/>
    <a:srgbClr val="FFFFFF"/>
    <a:srgbClr val="221815"/>
    <a:srgbClr val="FFFF00"/>
    <a:srgbClr val="1D1D1A"/>
    <a:srgbClr val="595757"/>
    <a:srgbClr val="91A2BF"/>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5" autoAdjust="0"/>
    <p:restoredTop sz="96291" autoAdjust="0"/>
  </p:normalViewPr>
  <p:slideViewPr>
    <p:cSldViewPr snapToGrid="0" snapToObjects="1">
      <p:cViewPr varScale="1">
        <p:scale>
          <a:sx n="122" d="100"/>
          <a:sy n="122" d="100"/>
        </p:scale>
        <p:origin x="240"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256460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14</a:t>
            </a:fld>
            <a:endParaRPr kumimoji="1" lang="zh-CN" altLang="en-US"/>
          </a:p>
        </p:txBody>
      </p:sp>
    </p:spTree>
    <p:extLst>
      <p:ext uri="{BB962C8B-B14F-4D97-AF65-F5344CB8AC3E}">
        <p14:creationId xmlns:p14="http://schemas.microsoft.com/office/powerpoint/2010/main" val="401755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21</a:t>
            </a:fld>
            <a:endParaRPr kumimoji="1" lang="zh-CN" altLang="en-US"/>
          </a:p>
        </p:txBody>
      </p:sp>
    </p:spTree>
    <p:extLst>
      <p:ext uri="{BB962C8B-B14F-4D97-AF65-F5344CB8AC3E}">
        <p14:creationId xmlns:p14="http://schemas.microsoft.com/office/powerpoint/2010/main" val="1859319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28</a:t>
            </a:fld>
            <a:endParaRPr kumimoji="1" lang="zh-CN" altLang="en-US"/>
          </a:p>
        </p:txBody>
      </p:sp>
    </p:spTree>
    <p:extLst>
      <p:ext uri="{BB962C8B-B14F-4D97-AF65-F5344CB8AC3E}">
        <p14:creationId xmlns:p14="http://schemas.microsoft.com/office/powerpoint/2010/main" val="293595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hyperlink" Target="https://github.com/Infrasys-AI/AIInfra"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hyperlink" Target="https://github.com/Infrasys-AI/AIInfra"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1633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7" name="内容占位符 2">
            <a:extLst>
              <a:ext uri="{FF2B5EF4-FFF2-40B4-BE49-F238E27FC236}">
                <a16:creationId xmlns:a16="http://schemas.microsoft.com/office/drawing/2014/main" id="{35A58353-89D2-75E1-4F31-34BFB4BE3291}"/>
              </a:ext>
            </a:extLst>
          </p:cNvPr>
          <p:cNvSpPr>
            <a:spLocks noGrp="1"/>
          </p:cNvSpPr>
          <p:nvPr>
            <p:ph sz="half" idx="1" hasCustomPrompt="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一级目录</a:t>
            </a:r>
          </a:p>
        </p:txBody>
      </p:sp>
      <p:sp>
        <p:nvSpPr>
          <p:cNvPr id="8" name="TextBox 2">
            <a:extLst>
              <a:ext uri="{FF2B5EF4-FFF2-40B4-BE49-F238E27FC236}">
                <a16:creationId xmlns:a16="http://schemas.microsoft.com/office/drawing/2014/main" id="{AAC22811-9AEA-A591-E5A6-59E3F43AC10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9" name="TextBox 3">
            <a:extLst>
              <a:ext uri="{FF2B5EF4-FFF2-40B4-BE49-F238E27FC236}">
                <a16:creationId xmlns:a16="http://schemas.microsoft.com/office/drawing/2014/main" id="{66E8723B-B548-47A1-A585-5AE392C37FD8}"/>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0" name="图片 9">
            <a:extLst>
              <a:ext uri="{FF2B5EF4-FFF2-40B4-BE49-F238E27FC236}">
                <a16:creationId xmlns:a16="http://schemas.microsoft.com/office/drawing/2014/main" id="{65973BA6-9643-FF5E-1051-6735B3FA37E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1" name="TextBox 2">
            <a:extLst>
              <a:ext uri="{FF2B5EF4-FFF2-40B4-BE49-F238E27FC236}">
                <a16:creationId xmlns:a16="http://schemas.microsoft.com/office/drawing/2014/main" id="{20AFBB51-BBBA-04A3-12FE-10139AC78321}"/>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35254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81" r:id="rId1"/>
    <p:sldLayoutId id="2147483951"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servers.asus.com/products/servers/" TargetMode="External"/><Relationship Id="rId2" Type="http://schemas.openxmlformats.org/officeDocument/2006/relationships/hyperlink" Target="https://info.support.huawei.com/computing/server3D/index_zh.html" TargetMode="External"/><Relationship Id="rId1" Type="http://schemas.openxmlformats.org/officeDocument/2006/relationships/slideLayout" Target="../slideLayouts/slideLayout3.xml"/><Relationship Id="rId4" Type="http://schemas.openxmlformats.org/officeDocument/2006/relationships/hyperlink" Target="https://www.gigabyte.com/Enterprise/GPU-Server"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https://www.sunshinepcb.com/news/Industry/124.html" TargetMode="External"/><Relationship Id="rId3" Type="http://schemas.openxmlformats.org/officeDocument/2006/relationships/hyperlink" Target="https://www.gigabyte.com/hk/Enterprise/GPU-Server/G593-ZD1-AAX1-rev-3x" TargetMode="External"/><Relationship Id="rId7" Type="http://schemas.openxmlformats.org/officeDocument/2006/relationships/hyperlink" Target="https://www.ithome.com.tw/review/155129" TargetMode="External"/><Relationship Id="rId12" Type="http://schemas.openxmlformats.org/officeDocument/2006/relationships/hyperlink" Target="https://github.com/Infrasys-AI/AIInfra" TargetMode="External"/><Relationship Id="rId2" Type="http://schemas.openxmlformats.org/officeDocument/2006/relationships/hyperlink" Target="https://www.ieisystem.com/global/file/2024-04-22/17137648255652c975afc8e82c47a703018f0457f9dd7b58.pdf" TargetMode="External"/><Relationship Id="rId1" Type="http://schemas.openxmlformats.org/officeDocument/2006/relationships/slideLayout" Target="../slideLayouts/slideLayout4.xml"/><Relationship Id="rId6" Type="http://schemas.openxmlformats.org/officeDocument/2006/relationships/hyperlink" Target="https://e.huawei.com/cn/material/enterprise/8b1341dda54e434284231f905e37c629" TargetMode="External"/><Relationship Id="rId11" Type="http://schemas.openxmlformats.org/officeDocument/2006/relationships/hyperlink" Target="https://www.gigabyte.com/Enterprise/GPU-Server" TargetMode="External"/><Relationship Id="rId5" Type="http://schemas.openxmlformats.org/officeDocument/2006/relationships/hyperlink" Target="https://www.wuzhoucloud.com/vancheerfile/files/2024/1/20240104141146301.pdf" TargetMode="External"/><Relationship Id="rId10" Type="http://schemas.openxmlformats.org/officeDocument/2006/relationships/hyperlink" Target="https://servers.asus.com/products/servers/" TargetMode="External"/><Relationship Id="rId4" Type="http://schemas.openxmlformats.org/officeDocument/2006/relationships/hyperlink" Target="https://servers.asus.com.cn/products/servers/gpu-servers/ESC-N8A-E12" TargetMode="External"/><Relationship Id="rId9" Type="http://schemas.openxmlformats.org/officeDocument/2006/relationships/hyperlink" Target="https://info.support.huawei.com/computing/server3D/index_zh.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0A2C6D-3022-676B-E9DA-038A918A9E62}"/>
              </a:ext>
            </a:extLst>
          </p:cNvPr>
          <p:cNvPicPr>
            <a:picLocks noChangeAspect="1"/>
          </p:cNvPicPr>
          <p:nvPr/>
        </p:nvPicPr>
        <p:blipFill>
          <a:blip r:embed="rId3"/>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956C6CE-0F8A-4B8B-A85E-CECDD9097B54}"/>
              </a:ext>
            </a:extLst>
          </p:cNvPr>
          <p:cNvSpPr/>
          <p:nvPr/>
        </p:nvSpPr>
        <p:spPr>
          <a:xfrm>
            <a:off x="2527443" y="2749693"/>
            <a:ext cx="715081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4928953" y="5678468"/>
            <a:ext cx="3411613"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5400" dirty="0">
                <a:solidFill>
                  <a:srgbClr val="374153"/>
                </a:solidFill>
                <a:latin typeface="ACGN-MiaoGB-Flash" panose="02020300000000000000" pitchFamily="18" charset="-122"/>
                <a:ea typeface="ACGN-MiaoGB-Flash" panose="02020300000000000000" pitchFamily="18" charset="-122"/>
              </a:rPr>
              <a:t>ZOMI</a:t>
            </a:r>
            <a:endParaRPr lang="zh-CN" altLang="en-US" sz="5400" dirty="0">
              <a:solidFill>
                <a:srgbClr val="374153"/>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8987" y="5883734"/>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zh-CN" altLang="en-US" sz="9600" dirty="0">
                <a:solidFill>
                  <a:schemeClr val="bg1"/>
                </a:solidFill>
                <a:latin typeface="Lexend" pitchFamily="2" charset="0"/>
                <a:cs typeface="Futura-Medium" panose="020B0602020204020303" pitchFamily="34" charset="-79"/>
              </a:rPr>
              <a:t>服务器节点</a:t>
            </a:r>
            <a:endParaRPr lang="en-US" altLang="zh-CN" sz="9600" dirty="0">
              <a:solidFill>
                <a:schemeClr val="bg1"/>
              </a:solidFill>
              <a:latin typeface="Lexend" pitchFamily="2" charset="0"/>
              <a:cs typeface="Futura-Medium" panose="020B0602020204020303" pitchFamily="34" charset="-79"/>
            </a:endParaRPr>
          </a:p>
          <a:p>
            <a:pPr marL="50800" algn="ctr">
              <a:buClr>
                <a:srgbClr val="C00000"/>
              </a:buClr>
            </a:pPr>
            <a:r>
              <a:rPr lang="zh-CN" altLang="en-US" sz="9600" dirty="0">
                <a:solidFill>
                  <a:schemeClr val="bg1"/>
                </a:solidFill>
                <a:latin typeface="Lexend" pitchFamily="2" charset="0"/>
                <a:cs typeface="Futura-Medium" panose="020B0602020204020303" pitchFamily="34" charset="-79"/>
              </a:rPr>
              <a:t>初了解</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通用服务器：物理结构</a:t>
            </a:r>
          </a:p>
        </p:txBody>
      </p:sp>
      <p:pic>
        <p:nvPicPr>
          <p:cNvPr id="7" name="图片 6">
            <a:extLst>
              <a:ext uri="{FF2B5EF4-FFF2-40B4-BE49-F238E27FC236}">
                <a16:creationId xmlns:a16="http://schemas.microsoft.com/office/drawing/2014/main" id="{711F12A5-C7E1-A62F-2F58-53CF2F07BF3D}"/>
              </a:ext>
            </a:extLst>
          </p:cNvPr>
          <p:cNvPicPr>
            <a:picLocks noChangeAspect="1"/>
          </p:cNvPicPr>
          <p:nvPr/>
        </p:nvPicPr>
        <p:blipFill rotWithShape="1">
          <a:blip r:embed="rId2"/>
          <a:srcRect l="5281"/>
          <a:stretch/>
        </p:blipFill>
        <p:spPr>
          <a:xfrm>
            <a:off x="386133" y="1290360"/>
            <a:ext cx="8726093" cy="5137318"/>
          </a:xfrm>
          <a:prstGeom prst="rect">
            <a:avLst/>
          </a:prstGeom>
        </p:spPr>
      </p:pic>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216364627"/>
              </p:ext>
            </p:extLst>
          </p:nvPr>
        </p:nvGraphicFramePr>
        <p:xfrm>
          <a:off x="9318660" y="1290359"/>
          <a:ext cx="2491969" cy="5044852"/>
        </p:xfrm>
        <a:graphic>
          <a:graphicData uri="http://schemas.openxmlformats.org/drawingml/2006/table">
            <a:tbl>
              <a:tblPr/>
              <a:tblGrid>
                <a:gridCol w="665050">
                  <a:extLst>
                    <a:ext uri="{9D8B030D-6E8A-4147-A177-3AD203B41FA5}">
                      <a16:colId xmlns:a16="http://schemas.microsoft.com/office/drawing/2014/main" val="1574782676"/>
                    </a:ext>
                  </a:extLst>
                </a:gridCol>
                <a:gridCol w="182691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PSU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Riser</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模组</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內置硬盘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3793521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zh-CN" altLang="en-US" dirty="0"/>
              <a:t>通用服务器：逻辑结构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1559675235"/>
              </p:ext>
            </p:extLst>
          </p:nvPr>
        </p:nvGraphicFramePr>
        <p:xfrm>
          <a:off x="7274104" y="1290359"/>
          <a:ext cx="4536526" cy="5044851"/>
        </p:xfrm>
        <a:graphic>
          <a:graphicData uri="http://schemas.openxmlformats.org/drawingml/2006/table">
            <a:tbl>
              <a:tblPr/>
              <a:tblGrid>
                <a:gridCol w="873303">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600741">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个或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AMD EPYC 9004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系列处理器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72730">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条内存</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处理器与处理器之间通过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组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xGMI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总线互连，传输速率最高可达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32</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GT/s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81027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最大支持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5.0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扩展插槽，支持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张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OCP 3.0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网卡专用插槽</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1240555">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5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AST2600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管理芯片位于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DC-SCM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板，支持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端口、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BMC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管理网口、串口、</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TF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卡等 接口</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bl>
          </a:graphicData>
        </a:graphic>
      </p:graphicFrame>
      <p:pic>
        <p:nvPicPr>
          <p:cNvPr id="2" name="图片 1">
            <a:extLst>
              <a:ext uri="{FF2B5EF4-FFF2-40B4-BE49-F238E27FC236}">
                <a16:creationId xmlns:a16="http://schemas.microsoft.com/office/drawing/2014/main" id="{416B0D1B-70DA-DBA0-149F-486D1AE46C60}"/>
              </a:ext>
            </a:extLst>
          </p:cNvPr>
          <p:cNvPicPr>
            <a:picLocks noChangeAspect="1"/>
          </p:cNvPicPr>
          <p:nvPr/>
        </p:nvPicPr>
        <p:blipFill>
          <a:blip r:embed="rId2"/>
          <a:stretch>
            <a:fillRect/>
          </a:stretch>
        </p:blipFill>
        <p:spPr>
          <a:xfrm>
            <a:off x="701880" y="1230694"/>
            <a:ext cx="5986597" cy="5164180"/>
          </a:xfrm>
          <a:prstGeom prst="rect">
            <a:avLst/>
          </a:prstGeom>
        </p:spPr>
      </p:pic>
      <p:sp>
        <p:nvSpPr>
          <p:cNvPr id="4" name="文本框 3">
            <a:extLst>
              <a:ext uri="{FF2B5EF4-FFF2-40B4-BE49-F238E27FC236}">
                <a16:creationId xmlns:a16="http://schemas.microsoft.com/office/drawing/2014/main" id="{C0BAE509-BFD0-690F-C0EC-70F5BA1102EC}"/>
              </a:ext>
            </a:extLst>
          </p:cNvPr>
          <p:cNvSpPr txBox="1"/>
          <p:nvPr/>
        </p:nvSpPr>
        <p:spPr>
          <a:xfrm>
            <a:off x="2432045" y="6375089"/>
            <a:ext cx="4157041" cy="276999"/>
          </a:xfrm>
          <a:prstGeom prst="rect">
            <a:avLst/>
          </a:prstGeom>
          <a:noFill/>
        </p:spPr>
        <p:txBody>
          <a:bodyPr wrap="square">
            <a:spAutoFit/>
          </a:bodyPr>
          <a:lstStyle/>
          <a:p>
            <a:r>
              <a:rPr lang="en" altLang="zh-CN" sz="1200" b="0" i="0" dirty="0">
                <a:solidFill>
                  <a:srgbClr val="374153"/>
                </a:solidFill>
                <a:effectLst/>
                <a:latin typeface="Gill Sans MT" panose="020B0502020104020203" pitchFamily="34" charset="0"/>
              </a:rPr>
              <a:t>BMC</a:t>
            </a:r>
            <a:r>
              <a:rPr lang="zh-CN" altLang="en" sz="1200" b="0" i="0" dirty="0">
                <a:solidFill>
                  <a:srgbClr val="374153"/>
                </a:solidFill>
                <a:effectLst/>
                <a:latin typeface="Gill Sans MT" panose="020B0502020104020203" pitchFamily="34" charset="0"/>
              </a:rPr>
              <a:t>（</a:t>
            </a:r>
            <a:r>
              <a:rPr lang="en" altLang="zh-CN" sz="1200" b="0" i="0" dirty="0">
                <a:solidFill>
                  <a:srgbClr val="374153"/>
                </a:solidFill>
                <a:effectLst/>
                <a:latin typeface="Gill Sans MT" panose="020B0502020104020203" pitchFamily="34" charset="0"/>
              </a:rPr>
              <a:t>Baseboard Management Controller</a:t>
            </a:r>
            <a:r>
              <a:rPr lang="zh-CN" altLang="en" sz="1200" b="0" i="0" dirty="0">
                <a:solidFill>
                  <a:srgbClr val="374153"/>
                </a:solidFill>
                <a:effectLst/>
                <a:latin typeface="Gill Sans MT" panose="020B0502020104020203" pitchFamily="34" charset="0"/>
              </a:rPr>
              <a:t>，</a:t>
            </a:r>
            <a:r>
              <a:rPr lang="zh-CN" altLang="en-US" sz="1200" b="0" i="0" dirty="0">
                <a:solidFill>
                  <a:srgbClr val="374153"/>
                </a:solidFill>
                <a:effectLst/>
                <a:latin typeface="Gill Sans MT" panose="020B0502020104020203" pitchFamily="34" charset="0"/>
              </a:rPr>
              <a:t>基板管理控制器）</a:t>
            </a:r>
            <a:endParaRPr lang="zh-CN" altLang="en-US" sz="1200" dirty="0">
              <a:solidFill>
                <a:srgbClr val="374153"/>
              </a:solidFill>
              <a:latin typeface="Gill Sans MT" panose="020B0502020104020203" pitchFamily="34" charset="0"/>
            </a:endParaRPr>
          </a:p>
        </p:txBody>
      </p:sp>
    </p:spTree>
    <p:extLst>
      <p:ext uri="{BB962C8B-B14F-4D97-AF65-F5344CB8AC3E}">
        <p14:creationId xmlns:p14="http://schemas.microsoft.com/office/powerpoint/2010/main" val="308089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D45057-19F6-3D75-FEF9-A37A59D5554E}"/>
              </a:ext>
            </a:extLst>
          </p:cNvPr>
          <p:cNvSpPr>
            <a:spLocks noGrp="1"/>
          </p:cNvSpPr>
          <p:nvPr>
            <p:ph type="title"/>
          </p:nvPr>
        </p:nvSpPr>
        <p:spPr/>
        <p:txBody>
          <a:bodyPr/>
          <a:lstStyle/>
          <a:p>
            <a:r>
              <a:rPr lang="zh-CN" altLang="en-US" dirty="0"/>
              <a:t>通用服务器：单节点形态</a:t>
            </a:r>
          </a:p>
        </p:txBody>
      </p:sp>
      <p:pic>
        <p:nvPicPr>
          <p:cNvPr id="4098" name="Picture 2" descr="B8046G73AE12HR">
            <a:extLst>
              <a:ext uri="{FF2B5EF4-FFF2-40B4-BE49-F238E27FC236}">
                <a16:creationId xmlns:a16="http://schemas.microsoft.com/office/drawing/2014/main" id="{0A4FFF35-D096-F0F4-CF59-3C7F630A6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22694" y="1265168"/>
            <a:ext cx="5089912" cy="5089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C73A-B8046">
            <a:extLst>
              <a:ext uri="{FF2B5EF4-FFF2-40B4-BE49-F238E27FC236}">
                <a16:creationId xmlns:a16="http://schemas.microsoft.com/office/drawing/2014/main" id="{7DA08EE6-91AC-87A4-4A36-E91D2ADBE1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39" b="11525"/>
          <a:stretch/>
        </p:blipFill>
        <p:spPr bwMode="auto">
          <a:xfrm>
            <a:off x="5735779" y="1265168"/>
            <a:ext cx="6038291" cy="498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45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225637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229737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GIGABYTE</a:t>
            </a:r>
            <a:r>
              <a:rPr lang="zh-CN" altLang="en-US" dirty="0"/>
              <a:t> </a:t>
            </a:r>
            <a:r>
              <a:rPr lang="en" altLang="zh-CN" dirty="0"/>
              <a:t>G593-ZD1-AAX1 (Rev. 3.x)</a:t>
            </a:r>
            <a:r>
              <a:rPr lang="zh-CN" altLang="en-US" dirty="0"/>
              <a:t>：</a:t>
            </a:r>
            <a:endParaRPr lang="en-US" altLang="zh-CN" dirty="0"/>
          </a:p>
        </p:txBody>
      </p:sp>
      <p:pic>
        <p:nvPicPr>
          <p:cNvPr id="7170" name="Picture 2" descr="/Image/d29054a70d1b0a37df6f925974a8ed3f/ProductRemoveBg/42400">
            <a:extLst>
              <a:ext uri="{FF2B5EF4-FFF2-40B4-BE49-F238E27FC236}">
                <a16:creationId xmlns:a16="http://schemas.microsoft.com/office/drawing/2014/main" id="{A0EF8761-ECB1-7EFA-98E0-361B81CE0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238" y="1807265"/>
            <a:ext cx="7438286" cy="454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5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6146" name="Picture 2" descr="/Image/28d0938884926a34cf7eb2e764834274/ProductRemoveBg/42405">
            <a:extLst>
              <a:ext uri="{FF2B5EF4-FFF2-40B4-BE49-F238E27FC236}">
                <a16:creationId xmlns:a16="http://schemas.microsoft.com/office/drawing/2014/main" id="{FEA0218B-B6F4-1D44-DFFC-89F48E2985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06"/>
          <a:stretch/>
        </p:blipFill>
        <p:spPr bwMode="auto">
          <a:xfrm>
            <a:off x="271482" y="3019665"/>
            <a:ext cx="5634534" cy="23736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627f823f7c5080f6d03f6b7e9438e020/ProductRemoveBg/42402">
            <a:extLst>
              <a:ext uri="{FF2B5EF4-FFF2-40B4-BE49-F238E27FC236}">
                <a16:creationId xmlns:a16="http://schemas.microsoft.com/office/drawing/2014/main" id="{6DEAFA2B-8022-F59D-0E69-78413D9CF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023" y="3019665"/>
            <a:ext cx="5576074" cy="241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27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DD9A41-E08F-6F6D-CA34-F6495CE6CCCB}"/>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8194" name="Picture 2">
            <a:extLst>
              <a:ext uri="{FF2B5EF4-FFF2-40B4-BE49-F238E27FC236}">
                <a16:creationId xmlns:a16="http://schemas.microsoft.com/office/drawing/2014/main" id="{18A5EAE7-C0A3-4995-09ED-6C1376072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9" b="4553"/>
          <a:stretch/>
        </p:blipFill>
        <p:spPr bwMode="auto">
          <a:xfrm>
            <a:off x="1718605" y="1239877"/>
            <a:ext cx="3648496" cy="530977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5092FA7-CCB0-449F-0C8E-A2D6989E1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26"/>
          <a:stretch/>
        </p:blipFill>
        <p:spPr bwMode="auto">
          <a:xfrm>
            <a:off x="6187779" y="1278807"/>
            <a:ext cx="3296464" cy="514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71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：物理结构</a:t>
            </a:r>
          </a:p>
        </p:txBody>
      </p:sp>
      <p:pic>
        <p:nvPicPr>
          <p:cNvPr id="9218" name="Picture 2" descr="一文看懂：什么是GPU服务器- 结构设计-散热设计-防水设计-工程验证-生产制造| 灏域整机工程技术">
            <a:extLst>
              <a:ext uri="{FF2B5EF4-FFF2-40B4-BE49-F238E27FC236}">
                <a16:creationId xmlns:a16="http://schemas.microsoft.com/office/drawing/2014/main" id="{879FBA06-FAFC-EE4E-086C-7A91049DC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837"/>
          <a:stretch/>
        </p:blipFill>
        <p:spPr bwMode="auto">
          <a:xfrm>
            <a:off x="503330" y="1266778"/>
            <a:ext cx="8052282" cy="50883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756519688"/>
              </p:ext>
            </p:extLst>
          </p:nvPr>
        </p:nvGraphicFramePr>
        <p:xfrm>
          <a:off x="8675918" y="1290359"/>
          <a:ext cx="3134712" cy="5044852"/>
        </p:xfrm>
        <a:graphic>
          <a:graphicData uri="http://schemas.openxmlformats.org/drawingml/2006/table">
            <a:tbl>
              <a:tblPr/>
              <a:tblGrid>
                <a:gridCol w="836584">
                  <a:extLst>
                    <a:ext uri="{9D8B030D-6E8A-4147-A177-3AD203B41FA5}">
                      <a16:colId xmlns:a16="http://schemas.microsoft.com/office/drawing/2014/main" val="1574782676"/>
                    </a:ext>
                  </a:extLst>
                </a:gridCol>
                <a:gridCol w="2298128">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系统风扇模组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PCle Switch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散热器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&amp;</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内存</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14</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0</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DPU</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NIC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spTree>
    <p:extLst>
      <p:ext uri="{BB962C8B-B14F-4D97-AF65-F5344CB8AC3E}">
        <p14:creationId xmlns:p14="http://schemas.microsoft.com/office/powerpoint/2010/main" val="109844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2609439413"/>
              </p:ext>
            </p:extLst>
          </p:nvPr>
        </p:nvGraphicFramePr>
        <p:xfrm>
          <a:off x="7485321" y="1111981"/>
          <a:ext cx="4384237" cy="5337860"/>
        </p:xfrm>
        <a:graphic>
          <a:graphicData uri="http://schemas.openxmlformats.org/drawingml/2006/table">
            <a:tbl>
              <a:tblPr/>
              <a:tblGrid>
                <a:gridCol w="721014">
                  <a:extLst>
                    <a:ext uri="{9D8B030D-6E8A-4147-A177-3AD203B41FA5}">
                      <a16:colId xmlns:a16="http://schemas.microsoft.com/office/drawing/2014/main" val="1574782676"/>
                    </a:ext>
                  </a:extLst>
                </a:gridCol>
                <a:gridCol w="3663223">
                  <a:extLst>
                    <a:ext uri="{9D8B030D-6E8A-4147-A177-3AD203B41FA5}">
                      <a16:colId xmlns:a16="http://schemas.microsoft.com/office/drawing/2014/main" val="2448371552"/>
                    </a:ext>
                  </a:extLst>
                </a:gridCol>
              </a:tblGrid>
              <a:tr h="287761">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287761">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NVIDIA HGX™ H100 8-GPU</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601766">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900GB/s GPU-to-GPU bandwidth with NVIDIA NVLink™ and NVSwitch™</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AMD EPYC™ 9005/9004 Series Processors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12-Channel DDR5 RDIMM, 24 x DIMMs</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Dual ROM Architecture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10Gb/s LAN ports via Intel® X710-AT2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x M.2 slots with PCIe Gen3 x4 and x1 interface</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2.5" Gen5 </a:t>
                      </a: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NVMe</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/SATA/SAS-4 hot-swap bays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14042943"/>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x FHHL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906852634"/>
                  </a:ext>
                </a:extLst>
              </a:tr>
              <a:tr h="287838">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10</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x LP PCIe Gen5 x16 slots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484641567"/>
                  </a:ext>
                </a:extLst>
              </a:tr>
              <a:tr h="601844">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0" hangingPunct="1">
                        <a:lnSpc>
                          <a:spcPct val="12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5+1 3000W 80 PLUS Titanium redundant power supplies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337181773"/>
                  </a:ext>
                </a:extLst>
              </a:tr>
            </a:tbl>
          </a:graphicData>
        </a:graphic>
      </p:graphicFrame>
      <p:pic>
        <p:nvPicPr>
          <p:cNvPr id="5122" name="Picture 2">
            <a:extLst>
              <a:ext uri="{FF2B5EF4-FFF2-40B4-BE49-F238E27FC236}">
                <a16:creationId xmlns:a16="http://schemas.microsoft.com/office/drawing/2014/main" id="{7DDF1A8D-763A-8D31-BF6F-7BBD998A3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32" y="1111979"/>
            <a:ext cx="6709397" cy="533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BFBBE79-88E7-3A14-9321-9FAA54474316}"/>
              </a:ext>
            </a:extLst>
          </p:cNvPr>
          <p:cNvSpPr>
            <a:spLocks noGrp="1"/>
          </p:cNvSpPr>
          <p:nvPr>
            <p:ph type="title"/>
          </p:nvPr>
        </p:nvSpPr>
        <p:spPr/>
        <p:txBody>
          <a:bodyPr/>
          <a:lstStyle/>
          <a:p>
            <a:r>
              <a:rPr lang="en-US" altLang="zh-CN" dirty="0"/>
              <a:t>Content</a:t>
            </a:r>
            <a:endParaRPr lang="zh-CN" altLang="en-US" dirty="0"/>
          </a:p>
        </p:txBody>
      </p:sp>
      <p:sp>
        <p:nvSpPr>
          <p:cNvPr id="2" name="内容占位符 1">
            <a:extLst>
              <a:ext uri="{FF2B5EF4-FFF2-40B4-BE49-F238E27FC236}">
                <a16:creationId xmlns:a16="http://schemas.microsoft.com/office/drawing/2014/main" id="{E24EEC5C-F060-B8EF-0B87-CDF9F6208DA8}"/>
              </a:ext>
            </a:extLst>
          </p:cNvPr>
          <p:cNvSpPr>
            <a:spLocks noGrp="1"/>
          </p:cNvSpPr>
          <p:nvPr>
            <p:ph sz="half" idx="1"/>
          </p:nvPr>
        </p:nvSpPr>
        <p:spPr/>
        <p:txBody>
          <a:bodyPr/>
          <a:lstStyle/>
          <a:p>
            <a:r>
              <a:rPr lang="zh-CN" altLang="en-US" sz="2400" dirty="0"/>
              <a:t>我们训练大模型的服务器到底长什么样子？</a:t>
            </a:r>
          </a:p>
        </p:txBody>
      </p:sp>
      <p:pic>
        <p:nvPicPr>
          <p:cNvPr id="4" name="Picture 2" descr="https://upload.wikimedia.org/wikipedia/commons/c/c5/MEGWARE.CLIC.jpg">
            <a:extLst>
              <a:ext uri="{FF2B5EF4-FFF2-40B4-BE49-F238E27FC236}">
                <a16:creationId xmlns:a16="http://schemas.microsoft.com/office/drawing/2014/main" id="{9DD52449-4E31-0B28-1561-1DB604B2EE1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00984" y="2630931"/>
            <a:ext cx="7030353" cy="370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32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DC9795F-1066-CCE8-7BE0-A46DC12FB7CC}"/>
              </a:ext>
            </a:extLst>
          </p:cNvPr>
          <p:cNvSpPr>
            <a:spLocks noGrp="1"/>
          </p:cNvSpPr>
          <p:nvPr>
            <p:ph type="title"/>
          </p:nvPr>
        </p:nvSpPr>
        <p:spPr/>
        <p:txBody>
          <a:bodyPr/>
          <a:lstStyle/>
          <a:p>
            <a:r>
              <a:rPr lang="en-US" altLang="zh-CN" dirty="0"/>
              <a:t>AI</a:t>
            </a:r>
            <a:r>
              <a:rPr lang="zh-CN" altLang="en-US" dirty="0"/>
              <a:t> 服务器 </a:t>
            </a:r>
            <a:r>
              <a:rPr lang="en-US" altLang="zh-CN" dirty="0"/>
              <a:t>NV</a:t>
            </a:r>
            <a:r>
              <a:rPr lang="zh-CN" altLang="en-US" dirty="0"/>
              <a:t> </a:t>
            </a:r>
            <a:r>
              <a:rPr lang="en-US" altLang="zh-CN" dirty="0"/>
              <a:t>GPU</a:t>
            </a:r>
            <a:r>
              <a:rPr lang="zh-CN" altLang="en-US" dirty="0"/>
              <a:t>：单节点形态</a:t>
            </a:r>
          </a:p>
        </p:txBody>
      </p:sp>
      <p:pic>
        <p:nvPicPr>
          <p:cNvPr id="3078" name="Picture 6" descr="/Image/69df2dd7f6b8d3bda0beb0d8e4b5933b/ProductRemoveBg/42401">
            <a:extLst>
              <a:ext uri="{FF2B5EF4-FFF2-40B4-BE49-F238E27FC236}">
                <a16:creationId xmlns:a16="http://schemas.microsoft.com/office/drawing/2014/main" id="{D76BF0BD-4192-C866-1BAE-D168FC40B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611" y="1227040"/>
            <a:ext cx="5808181" cy="510817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16b0949e20bbbdc5e232fc631c5ba88e/ProductRemoveBg/42403">
            <a:extLst>
              <a:ext uri="{FF2B5EF4-FFF2-40B4-BE49-F238E27FC236}">
                <a16:creationId xmlns:a16="http://schemas.microsoft.com/office/drawing/2014/main" id="{D5053430-7A2F-9140-969E-67633FF7D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633" y="1227039"/>
            <a:ext cx="2517429"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885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28456" y="1046095"/>
            <a:ext cx="273985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sz="6600" dirty="0"/>
              <a:t>通用服务器 </a:t>
            </a:r>
            <a:r>
              <a:rPr lang="en-US" altLang="zh-CN" sz="6600" dirty="0"/>
              <a:t>vs</a:t>
            </a:r>
          </a:p>
          <a:p>
            <a:r>
              <a:rPr lang="en-US" altLang="zh-CN" dirty="0"/>
              <a:t>AI </a:t>
            </a:r>
            <a:r>
              <a:rPr lang="zh-CN" altLang="en-US" dirty="0"/>
              <a:t>服务器</a:t>
            </a:r>
            <a:endParaRPr lang="en-US" altLang="zh-CN" dirty="0"/>
          </a:p>
        </p:txBody>
      </p:sp>
    </p:spTree>
    <p:extLst>
      <p:ext uri="{BB962C8B-B14F-4D97-AF65-F5344CB8AC3E}">
        <p14:creationId xmlns:p14="http://schemas.microsoft.com/office/powerpoint/2010/main" val="410492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p>
        </p:txBody>
      </p:sp>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a:xfrm>
            <a:off x="623635" y="1246909"/>
            <a:ext cx="10963473" cy="5108171"/>
          </a:xfrm>
        </p:spPr>
        <p:txBody>
          <a:bodyPr/>
          <a:lstStyle/>
          <a:p>
            <a:r>
              <a:rPr lang="en" altLang="zh-CN" dirty="0"/>
              <a:t>Atlas 800T A2</a:t>
            </a:r>
            <a:r>
              <a:rPr lang="zh-CN" altLang="en-US" dirty="0"/>
              <a:t> 推理服务器</a:t>
            </a:r>
            <a:br>
              <a:rPr lang="zh-CN" altLang="en-US" dirty="0"/>
            </a:br>
            <a:endParaRPr lang="en-US" altLang="zh-CN" dirty="0"/>
          </a:p>
        </p:txBody>
      </p:sp>
      <p:pic>
        <p:nvPicPr>
          <p:cNvPr id="10242" name="Picture 2">
            <a:extLst>
              <a:ext uri="{FF2B5EF4-FFF2-40B4-BE49-F238E27FC236}">
                <a16:creationId xmlns:a16="http://schemas.microsoft.com/office/drawing/2014/main" id="{AB4C4F16-3495-3096-C722-89AC2411B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16" t="26226" r="18046" b="24567"/>
          <a:stretch/>
        </p:blipFill>
        <p:spPr bwMode="auto">
          <a:xfrm>
            <a:off x="1765006" y="2334217"/>
            <a:ext cx="7921256" cy="340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4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a:xfrm>
            <a:off x="623634"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前面板</a:t>
            </a:r>
            <a:endParaRPr lang="en-US" altLang="zh-CN" dirty="0"/>
          </a:p>
          <a:p>
            <a:pPr lvl="1"/>
            <a:endParaRPr lang="en-US" altLang="zh-CN" dirty="0"/>
          </a:p>
          <a:p>
            <a:pPr lvl="1"/>
            <a:endParaRPr lang="en-US" altLang="zh-CN" dirty="0"/>
          </a:p>
          <a:p>
            <a:pPr lvl="1"/>
            <a:endParaRPr lang="en-US" altLang="zh-CN" dirty="0"/>
          </a:p>
          <a:p>
            <a:pPr lvl="1"/>
            <a:endParaRPr lang="zh-CN" altLang="en-US" dirty="0"/>
          </a:p>
        </p:txBody>
      </p:sp>
      <p:sp>
        <p:nvSpPr>
          <p:cNvPr id="3" name="内容占位符 2">
            <a:extLst>
              <a:ext uri="{FF2B5EF4-FFF2-40B4-BE49-F238E27FC236}">
                <a16:creationId xmlns:a16="http://schemas.microsoft.com/office/drawing/2014/main" id="{77D4FFFD-BD97-3474-6EB0-CE4D6FB06906}"/>
              </a:ext>
            </a:extLst>
          </p:cNvPr>
          <p:cNvSpPr>
            <a:spLocks noGrp="1"/>
          </p:cNvSpPr>
          <p:nvPr>
            <p:ph sz="half" idx="10"/>
          </p:nvPr>
        </p:nvSpPr>
        <p:spPr>
          <a:xfrm>
            <a:off x="6187108" y="1246908"/>
            <a:ext cx="5400000" cy="5112000"/>
          </a:xfrm>
        </p:spPr>
        <p:txBody>
          <a:bodyPr/>
          <a:lstStyle/>
          <a:p>
            <a:r>
              <a:rPr lang="en-US" altLang="zh-CN" dirty="0"/>
              <a:t>4</a:t>
            </a:r>
            <a:r>
              <a:rPr lang="en" altLang="zh-CN" dirty="0"/>
              <a:t>U </a:t>
            </a:r>
            <a:r>
              <a:rPr lang="en-US" altLang="zh-CN" dirty="0"/>
              <a:t>AI</a:t>
            </a:r>
            <a:r>
              <a:rPr lang="en" altLang="zh-CN" dirty="0"/>
              <a:t> </a:t>
            </a:r>
            <a:r>
              <a:rPr lang="zh-CN" altLang="en-US" dirty="0"/>
              <a:t>机架式服务器：</a:t>
            </a:r>
            <a:endParaRPr lang="en-US" altLang="zh-CN" dirty="0"/>
          </a:p>
          <a:p>
            <a:pPr marL="582006" lvl="1" indent="-342900">
              <a:buFont typeface="+mj-lt"/>
              <a:buAutoNum type="arabicPeriod"/>
            </a:pPr>
            <a:r>
              <a:rPr lang="zh-CN" altLang="en-US" dirty="0"/>
              <a:t>后面板</a:t>
            </a:r>
            <a:endParaRPr lang="en-US" altLang="zh-CN" dirty="0"/>
          </a:p>
          <a:p>
            <a:endParaRPr lang="zh-CN" altLang="en-US" dirty="0"/>
          </a:p>
        </p:txBody>
      </p:sp>
      <p:pic>
        <p:nvPicPr>
          <p:cNvPr id="5" name="图片 4">
            <a:extLst>
              <a:ext uri="{FF2B5EF4-FFF2-40B4-BE49-F238E27FC236}">
                <a16:creationId xmlns:a16="http://schemas.microsoft.com/office/drawing/2014/main" id="{701C552C-2888-9714-0447-A3642A0263C4}"/>
              </a:ext>
            </a:extLst>
          </p:cNvPr>
          <p:cNvPicPr>
            <a:picLocks noChangeAspect="1"/>
          </p:cNvPicPr>
          <p:nvPr/>
        </p:nvPicPr>
        <p:blipFill>
          <a:blip r:embed="rId2"/>
          <a:stretch>
            <a:fillRect/>
          </a:stretch>
        </p:blipFill>
        <p:spPr>
          <a:xfrm>
            <a:off x="132210" y="2679424"/>
            <a:ext cx="6339910" cy="3339860"/>
          </a:xfrm>
          <a:prstGeom prst="rect">
            <a:avLst/>
          </a:prstGeom>
        </p:spPr>
      </p:pic>
      <p:pic>
        <p:nvPicPr>
          <p:cNvPr id="6" name="图片 5">
            <a:extLst>
              <a:ext uri="{FF2B5EF4-FFF2-40B4-BE49-F238E27FC236}">
                <a16:creationId xmlns:a16="http://schemas.microsoft.com/office/drawing/2014/main" id="{FB59A420-93AE-EF43-61D5-96D525A416DC}"/>
              </a:ext>
            </a:extLst>
          </p:cNvPr>
          <p:cNvPicPr>
            <a:picLocks noChangeAspect="1"/>
          </p:cNvPicPr>
          <p:nvPr/>
        </p:nvPicPr>
        <p:blipFill>
          <a:blip r:embed="rId3"/>
          <a:stretch>
            <a:fillRect/>
          </a:stretch>
        </p:blipFill>
        <p:spPr>
          <a:xfrm>
            <a:off x="6186488" y="2765660"/>
            <a:ext cx="5881023" cy="3167388"/>
          </a:xfrm>
          <a:prstGeom prst="rect">
            <a:avLst/>
          </a:prstGeom>
        </p:spPr>
      </p:pic>
    </p:spTree>
    <p:extLst>
      <p:ext uri="{BB962C8B-B14F-4D97-AF65-F5344CB8AC3E}">
        <p14:creationId xmlns:p14="http://schemas.microsoft.com/office/powerpoint/2010/main" val="174841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3D41C4-A386-6429-A00C-D452E376D65C}"/>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：物理结构</a:t>
            </a:r>
          </a:p>
        </p:txBody>
      </p:sp>
      <p:graphicFrame>
        <p:nvGraphicFramePr>
          <p:cNvPr id="7" name="表格 6">
            <a:extLst>
              <a:ext uri="{FF2B5EF4-FFF2-40B4-BE49-F238E27FC236}">
                <a16:creationId xmlns:a16="http://schemas.microsoft.com/office/drawing/2014/main" id="{FEE345D1-3582-A562-2534-21A4A2AF24A7}"/>
              </a:ext>
            </a:extLst>
          </p:cNvPr>
          <p:cNvGraphicFramePr>
            <a:graphicFrameLocks noGrp="1"/>
          </p:cNvGraphicFramePr>
          <p:nvPr>
            <p:extLst>
              <p:ext uri="{D42A27DB-BD31-4B8C-83A1-F6EECF244321}">
                <p14:modId xmlns:p14="http://schemas.microsoft.com/office/powerpoint/2010/main" val="1799096187"/>
              </p:ext>
            </p:extLst>
          </p:nvPr>
        </p:nvGraphicFramePr>
        <p:xfrm>
          <a:off x="8261498" y="1290359"/>
          <a:ext cx="3549132" cy="5044852"/>
        </p:xfrm>
        <a:graphic>
          <a:graphicData uri="http://schemas.openxmlformats.org/drawingml/2006/table">
            <a:tbl>
              <a:tblPr/>
              <a:tblGrid>
                <a:gridCol w="947183">
                  <a:extLst>
                    <a:ext uri="{9D8B030D-6E8A-4147-A177-3AD203B41FA5}">
                      <a16:colId xmlns:a16="http://schemas.microsoft.com/office/drawing/2014/main" val="1574782676"/>
                    </a:ext>
                  </a:extLst>
                </a:gridCol>
                <a:gridCol w="2601949">
                  <a:extLst>
                    <a:ext uri="{9D8B030D-6E8A-4147-A177-3AD203B41FA5}">
                      <a16:colId xmlns:a16="http://schemas.microsoft.com/office/drawing/2014/main" val="2448371552"/>
                    </a:ext>
                  </a:extLst>
                </a:gridCol>
              </a:tblGrid>
              <a:tr h="446828">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编号</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0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部件名称</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风扇模块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电源模块</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13</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Riser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模组</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15</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主板</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019177519"/>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风冷散热器</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128626093"/>
                  </a:ext>
                </a:extLst>
              </a:tr>
              <a:tr h="57475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latinLnBrk="0"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DIMM</a:t>
                      </a:r>
                      <a:endPar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663354152"/>
                  </a:ext>
                </a:extLst>
              </a:tr>
            </a:tbl>
          </a:graphicData>
        </a:graphic>
      </p:graphicFrame>
      <p:pic>
        <p:nvPicPr>
          <p:cNvPr id="2" name="图片 1">
            <a:extLst>
              <a:ext uri="{FF2B5EF4-FFF2-40B4-BE49-F238E27FC236}">
                <a16:creationId xmlns:a16="http://schemas.microsoft.com/office/drawing/2014/main" id="{C32488A4-DA92-464A-7B0E-E7499A8DA0E0}"/>
              </a:ext>
            </a:extLst>
          </p:cNvPr>
          <p:cNvPicPr>
            <a:picLocks noChangeAspect="1"/>
          </p:cNvPicPr>
          <p:nvPr/>
        </p:nvPicPr>
        <p:blipFill>
          <a:blip r:embed="rId2"/>
          <a:stretch>
            <a:fillRect/>
          </a:stretch>
        </p:blipFill>
        <p:spPr>
          <a:xfrm>
            <a:off x="623635" y="1129131"/>
            <a:ext cx="7056658" cy="5367307"/>
          </a:xfrm>
          <a:prstGeom prst="rect">
            <a:avLst/>
          </a:prstGeom>
        </p:spPr>
      </p:pic>
    </p:spTree>
    <p:extLst>
      <p:ext uri="{BB962C8B-B14F-4D97-AF65-F5344CB8AC3E}">
        <p14:creationId xmlns:p14="http://schemas.microsoft.com/office/powerpoint/2010/main" val="164746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77BC91-B8B7-4A74-C9E2-31A8FB25D7FA}"/>
              </a:ext>
            </a:extLst>
          </p:cNvPr>
          <p:cNvSpPr>
            <a:spLocks noGrp="1"/>
          </p:cNvSpPr>
          <p:nvPr>
            <p:ph type="title"/>
          </p:nvPr>
        </p:nvSpPr>
        <p:spPr/>
        <p:txBody>
          <a:bodyPr/>
          <a:lstStyle/>
          <a:p>
            <a:r>
              <a:rPr lang="en-US" altLang="zh-CN" dirty="0"/>
              <a:t>AI</a:t>
            </a:r>
            <a:r>
              <a:rPr lang="zh-CN" altLang="en-US" dirty="0"/>
              <a:t> 服务器 </a:t>
            </a:r>
            <a:r>
              <a:rPr lang="en-US" altLang="zh-CN" dirty="0"/>
              <a:t>Ascend</a:t>
            </a:r>
            <a:r>
              <a:rPr lang="zh-CN" altLang="en-US" dirty="0"/>
              <a:t> </a:t>
            </a:r>
            <a:r>
              <a:rPr lang="en-US" altLang="zh-CN" dirty="0"/>
              <a:t>NPU</a:t>
            </a:r>
            <a:r>
              <a:rPr lang="zh-CN" altLang="en-US" dirty="0"/>
              <a:t>：逻辑结构</a:t>
            </a:r>
          </a:p>
        </p:txBody>
      </p:sp>
      <p:graphicFrame>
        <p:nvGraphicFramePr>
          <p:cNvPr id="8" name="表格 7">
            <a:extLst>
              <a:ext uri="{FF2B5EF4-FFF2-40B4-BE49-F238E27FC236}">
                <a16:creationId xmlns:a16="http://schemas.microsoft.com/office/drawing/2014/main" id="{B9B79E2C-DD03-67B4-5E27-C29E81C34FF2}"/>
              </a:ext>
            </a:extLst>
          </p:cNvPr>
          <p:cNvGraphicFramePr>
            <a:graphicFrameLocks noGrp="1"/>
          </p:cNvGraphicFramePr>
          <p:nvPr>
            <p:extLst>
              <p:ext uri="{D42A27DB-BD31-4B8C-83A1-F6EECF244321}">
                <p14:modId xmlns:p14="http://schemas.microsoft.com/office/powerpoint/2010/main" val="884433936"/>
              </p:ext>
            </p:extLst>
          </p:nvPr>
        </p:nvGraphicFramePr>
        <p:xfrm>
          <a:off x="7708605" y="1111981"/>
          <a:ext cx="4160953" cy="5309690"/>
        </p:xfrm>
        <a:graphic>
          <a:graphicData uri="http://schemas.openxmlformats.org/drawingml/2006/table">
            <a:tbl>
              <a:tblPr/>
              <a:tblGrid>
                <a:gridCol w="859106">
                  <a:extLst>
                    <a:ext uri="{9D8B030D-6E8A-4147-A177-3AD203B41FA5}">
                      <a16:colId xmlns:a16="http://schemas.microsoft.com/office/drawing/2014/main" val="1574782676"/>
                    </a:ext>
                  </a:extLst>
                </a:gridCol>
                <a:gridCol w="3301847">
                  <a:extLst>
                    <a:ext uri="{9D8B030D-6E8A-4147-A177-3AD203B41FA5}">
                      <a16:colId xmlns:a16="http://schemas.microsoft.com/office/drawing/2014/main" val="2448371552"/>
                    </a:ext>
                  </a:extLst>
                </a:gridCol>
              </a:tblGrid>
              <a:tr h="293959">
                <a:tc>
                  <a:txBody>
                    <a:bodyPr/>
                    <a:lstStyle/>
                    <a:p>
                      <a:pPr marL="0" algn="ctr" defTabSz="1186966" rtl="0" eaLnBrk="1" latinLnBrk="0" hangingPunct="1">
                        <a:lnSpc>
                          <a:spcPct val="100000"/>
                        </a:lnSpc>
                      </a:pPr>
                      <a:r>
                        <a:rPr kumimoji="0" lang="zh-CN" altLang="en-US" sz="1400" b="1" i="0" u="none" strike="noStrike" kern="0" cap="none" spc="0" normalizeH="0" baseline="0">
                          <a:ln>
                            <a:noFill/>
                          </a:ln>
                          <a:solidFill>
                            <a:schemeClr val="bg1"/>
                          </a:solidFill>
                          <a:effectLst/>
                          <a:uLnTx/>
                          <a:uFillTx/>
                          <a:latin typeface="Lexend" pitchFamily="2" charset="0"/>
                          <a:ea typeface="微软雅黑" pitchFamily="34" charset="-122"/>
                          <a:cs typeface="+mn-cs"/>
                        </a:rPr>
                        <a:t>编号</a:t>
                      </a:r>
                      <a:endPar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tc>
                  <a:txBody>
                    <a:bodyPr/>
                    <a:lstStyle/>
                    <a:p>
                      <a:pPr marL="0" algn="ctr" defTabSz="1186966" rtl="0" eaLnBrk="1" latinLnBrk="0" hangingPunct="1">
                        <a:lnSpc>
                          <a:spcPct val="120000"/>
                        </a:lnSpc>
                      </a:pPr>
                      <a:r>
                        <a:rPr kumimoji="0" lang="zh-CN" altLang="en-US" sz="1400" b="1" i="0" u="none" strike="noStrike" kern="0" cap="none" spc="0" normalizeH="0" baseline="0" dirty="0">
                          <a:ln>
                            <a:noFill/>
                          </a:ln>
                          <a:solidFill>
                            <a:schemeClr val="bg1"/>
                          </a:solidFill>
                          <a:effectLst/>
                          <a:uLnTx/>
                          <a:uFillTx/>
                          <a:latin typeface="Lexend" pitchFamily="2" charset="0"/>
                          <a:ea typeface="微软雅黑" pitchFamily="34" charset="-122"/>
                          <a:cs typeface="+mn-cs"/>
                        </a:rPr>
                        <a:t>支持情况</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solidFill>
                      <a:srgbClr val="92D050"/>
                    </a:solidFill>
                  </a:tcPr>
                </a:tc>
                <a:extLst>
                  <a:ext uri="{0D108BD9-81ED-4DB2-BD59-A6C34878D82A}">
                    <a16:rowId xmlns:a16="http://schemas.microsoft.com/office/drawing/2014/main" val="249938814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1</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支持四路鲲鹏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920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处理器，每个处理器支持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8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DDR4 DIMM</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1085267860"/>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每一个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处理器提供了高达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的带宽能力</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765823474"/>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3</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之间实现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Full Mesh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之间提供的带宽为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30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双向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GB/s</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914691368"/>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4</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灵活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IO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种插卡（</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2*100</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和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4*25</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GE</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本身自带高速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Serdes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接口完成</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258016337"/>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a:ln>
                            <a:noFill/>
                          </a:ln>
                          <a:solidFill>
                            <a:srgbClr val="374154"/>
                          </a:solidFill>
                          <a:effectLst/>
                          <a:uLnTx/>
                          <a:uFillTx/>
                          <a:latin typeface="Lexend" pitchFamily="2" charset="0"/>
                          <a:ea typeface="微软雅黑" pitchFamily="34" charset="-122"/>
                          <a:cs typeface="+mn-cs"/>
                        </a:rPr>
                        <a:t>5</a:t>
                      </a:r>
                      <a:endPar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卡可通过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总线跟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CPU1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连接，</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RAID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卡出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SAS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信号线缆跟硬盘背板连接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44778009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6</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en" altLang="zh-CN" sz="1400" b="0" i="0" u="none" strike="noStrike" kern="0" cap="none" spc="0" normalizeH="0" baseline="0" dirty="0" err="1">
                          <a:ln>
                            <a:noFill/>
                          </a:ln>
                          <a:solidFill>
                            <a:srgbClr val="374154"/>
                          </a:solidFill>
                          <a:effectLst/>
                          <a:uLnTx/>
                          <a:uFillTx/>
                          <a:latin typeface="Lexend" pitchFamily="2" charset="0"/>
                          <a:ea typeface="微软雅黑" pitchFamily="34" charset="-122"/>
                          <a:cs typeface="+mn-cs"/>
                        </a:rPr>
                        <a:t>iBMC</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使用管理芯片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Hi1711</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可外出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VGA</a:t>
                      </a:r>
                      <a:r>
                        <a:rPr kumimoji="0" lang="zh-CN" altLang="e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管理网口、调试串口等管理接口</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2776285342"/>
                  </a:ext>
                </a:extLst>
              </a:tr>
              <a:tr h="716533">
                <a:tc>
                  <a:txBody>
                    <a:bodyPr/>
                    <a:lstStyle/>
                    <a:p>
                      <a:pPr marL="0" algn="ctr" defTabSz="1186966" rtl="0" eaLnBrk="1" latinLnBrk="0" hangingPunct="1">
                        <a:lnSpc>
                          <a:spcPct val="100000"/>
                        </a:lnSpc>
                      </a:pP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7</a:t>
                      </a: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tc>
                  <a:txBody>
                    <a:bodyPr/>
                    <a:lstStyle/>
                    <a:p>
                      <a:pPr marL="142875" indent="0" algn="l" defTabSz="1186966" rtl="0" eaLnBrk="1" fontAlgn="base" latinLnBrk="1" hangingPunct="1">
                        <a:lnSpc>
                          <a:spcPct val="100000"/>
                        </a:lnSpc>
                        <a:tabLst/>
                      </a:pP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支持两路昇腾 </a:t>
                      </a:r>
                      <a:r>
                        <a:rPr kumimoji="0" lang="en-US"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910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板，每路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NPU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板通过四路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PCIe 4.0 x16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与 </a:t>
                      </a:r>
                      <a:r>
                        <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CPU </a:t>
                      </a:r>
                      <a:r>
                        <a:rPr kumimoji="0" lang="zh-CN" altLang="en-US" sz="1400" b="0" i="0" u="none" strike="noStrike" kern="0" cap="none" spc="0" normalizeH="0" baseline="0" dirty="0">
                          <a:ln>
                            <a:noFill/>
                          </a:ln>
                          <a:solidFill>
                            <a:srgbClr val="374154"/>
                          </a:solidFill>
                          <a:effectLst/>
                          <a:uLnTx/>
                          <a:uFillTx/>
                          <a:latin typeface="Lexend" pitchFamily="2" charset="0"/>
                          <a:ea typeface="微软雅黑" pitchFamily="34" charset="-122"/>
                          <a:cs typeface="+mn-cs"/>
                        </a:rPr>
                        <a:t>主板对接</a:t>
                      </a:r>
                      <a:endParaRPr kumimoji="0" lang="en" altLang="zh-CN" sz="1400" b="0" i="0" u="none" strike="noStrike" kern="0" cap="none" spc="0" normalizeH="0" baseline="0" dirty="0">
                        <a:ln>
                          <a:noFill/>
                        </a:ln>
                        <a:solidFill>
                          <a:srgbClr val="374154"/>
                        </a:solidFill>
                        <a:effectLst/>
                        <a:uLnTx/>
                        <a:uFillTx/>
                        <a:latin typeface="Lexend" pitchFamily="2" charset="0"/>
                        <a:ea typeface="微软雅黑" pitchFamily="34" charset="-122"/>
                        <a:cs typeface="+mn-cs"/>
                      </a:endParaRPr>
                    </a:p>
                  </a:txBody>
                  <a:tcPr marL="0" marR="0" marT="0" marB="0" anchor="ctr">
                    <a:lnL w="12700" cap="flat" cmpd="sng" algn="ctr">
                      <a:solidFill>
                        <a:srgbClr val="374153"/>
                      </a:solidFill>
                      <a:prstDash val="solid"/>
                      <a:round/>
                      <a:headEnd type="none" w="med" len="med"/>
                      <a:tailEnd type="none" w="med" len="med"/>
                    </a:lnL>
                    <a:lnR w="12700" cap="flat" cmpd="sng" algn="ctr">
                      <a:solidFill>
                        <a:srgbClr val="374153"/>
                      </a:solidFill>
                      <a:prstDash val="solid"/>
                      <a:round/>
                      <a:headEnd type="none" w="med" len="med"/>
                      <a:tailEnd type="none" w="med" len="med"/>
                    </a:lnR>
                    <a:lnT w="12700" cap="flat" cmpd="sng" algn="ctr">
                      <a:solidFill>
                        <a:srgbClr val="374153"/>
                      </a:solidFill>
                      <a:prstDash val="solid"/>
                      <a:round/>
                      <a:headEnd type="none" w="med" len="med"/>
                      <a:tailEnd type="none" w="med" len="med"/>
                    </a:lnT>
                    <a:lnB w="12700" cap="flat" cmpd="sng" algn="ctr">
                      <a:solidFill>
                        <a:srgbClr val="374153"/>
                      </a:solidFill>
                      <a:prstDash val="solid"/>
                      <a:round/>
                      <a:headEnd type="none" w="med" len="med"/>
                      <a:tailEnd type="none" w="med" len="med"/>
                    </a:lnB>
                    <a:noFill/>
                  </a:tcPr>
                </a:tc>
                <a:extLst>
                  <a:ext uri="{0D108BD9-81ED-4DB2-BD59-A6C34878D82A}">
                    <a16:rowId xmlns:a16="http://schemas.microsoft.com/office/drawing/2014/main" val="3166293596"/>
                  </a:ext>
                </a:extLst>
              </a:tr>
            </a:tbl>
          </a:graphicData>
        </a:graphic>
      </p:graphicFrame>
      <p:pic>
        <p:nvPicPr>
          <p:cNvPr id="2" name="图片 1">
            <a:extLst>
              <a:ext uri="{FF2B5EF4-FFF2-40B4-BE49-F238E27FC236}">
                <a16:creationId xmlns:a16="http://schemas.microsoft.com/office/drawing/2014/main" id="{C7A0A9A9-81E9-8D17-AAEA-B8278DF2CA23}"/>
              </a:ext>
            </a:extLst>
          </p:cNvPr>
          <p:cNvPicPr>
            <a:picLocks noChangeAspect="1"/>
          </p:cNvPicPr>
          <p:nvPr/>
        </p:nvPicPr>
        <p:blipFill>
          <a:blip r:embed="rId2"/>
          <a:stretch>
            <a:fillRect/>
          </a:stretch>
        </p:blipFill>
        <p:spPr>
          <a:xfrm>
            <a:off x="489098" y="1111979"/>
            <a:ext cx="6953664" cy="5309689"/>
          </a:xfrm>
          <a:prstGeom prst="rect">
            <a:avLst/>
          </a:prstGeom>
        </p:spPr>
      </p:pic>
    </p:spTree>
    <p:extLst>
      <p:ext uri="{BB962C8B-B14F-4D97-AF65-F5344CB8AC3E}">
        <p14:creationId xmlns:p14="http://schemas.microsoft.com/office/powerpoint/2010/main" val="239848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329EE6-E514-C71D-D9D0-C4D93BB23D9D}"/>
              </a:ext>
            </a:extLst>
          </p:cNvPr>
          <p:cNvSpPr>
            <a:spLocks noGrp="1"/>
          </p:cNvSpPr>
          <p:nvPr>
            <p:ph type="title"/>
          </p:nvPr>
        </p:nvSpPr>
        <p:spPr>
          <a:xfrm>
            <a:off x="623635" y="522789"/>
            <a:ext cx="10963473" cy="589190"/>
          </a:xfrm>
        </p:spPr>
        <p:txBody>
          <a:bodyPr/>
          <a:lstStyle/>
          <a:p>
            <a:r>
              <a:rPr lang="zh-CN" altLang="en-US" noProof="0" dirty="0"/>
              <a:t>昇腾 </a:t>
            </a:r>
            <a:r>
              <a:rPr lang="en-US" altLang="zh-CN" noProof="0" dirty="0"/>
              <a:t>A3</a:t>
            </a:r>
            <a:r>
              <a:rPr lang="zh-CN" altLang="en-US" noProof="0" dirty="0"/>
              <a:t>：超节点 </a:t>
            </a:r>
            <a:r>
              <a:rPr lang="en-US" altLang="zh-CN" noProof="0" dirty="0"/>
              <a:t>384</a:t>
            </a:r>
            <a:endParaRPr lang="zh-CN" altLang="en-US" dirty="0"/>
          </a:p>
        </p:txBody>
      </p:sp>
      <p:sp>
        <p:nvSpPr>
          <p:cNvPr id="6" name="内容占位符 5">
            <a:extLst>
              <a:ext uri="{FF2B5EF4-FFF2-40B4-BE49-F238E27FC236}">
                <a16:creationId xmlns:a16="http://schemas.microsoft.com/office/drawing/2014/main" id="{47C01289-B77E-23A6-804D-F7C901C0882D}"/>
              </a:ext>
            </a:extLst>
          </p:cNvPr>
          <p:cNvSpPr>
            <a:spLocks noGrp="1"/>
          </p:cNvSpPr>
          <p:nvPr>
            <p:ph sz="half" idx="1"/>
          </p:nvPr>
        </p:nvSpPr>
        <p:spPr>
          <a:xfrm>
            <a:off x="623888" y="1246188"/>
            <a:ext cx="10963275" cy="5108575"/>
          </a:xfrm>
        </p:spPr>
        <p:txBody>
          <a:bodyPr/>
          <a:lstStyle/>
          <a:p>
            <a:r>
              <a:rPr lang="zh-CN" altLang="en-US" noProof="0" dirty="0"/>
              <a:t>软硬协同，实现集群整体的竞争力</a:t>
            </a:r>
          </a:p>
          <a:p>
            <a:endParaRPr lang="zh-CN" altLang="en-US" dirty="0"/>
          </a:p>
        </p:txBody>
      </p:sp>
      <p:grpSp>
        <p:nvGrpSpPr>
          <p:cNvPr id="31" name="组合 30">
            <a:extLst>
              <a:ext uri="{FF2B5EF4-FFF2-40B4-BE49-F238E27FC236}">
                <a16:creationId xmlns:a16="http://schemas.microsoft.com/office/drawing/2014/main" id="{61F842EA-96BD-1964-AF70-02D84A3B8E89}"/>
              </a:ext>
            </a:extLst>
          </p:cNvPr>
          <p:cNvGrpSpPr/>
          <p:nvPr/>
        </p:nvGrpSpPr>
        <p:grpSpPr>
          <a:xfrm>
            <a:off x="2711305" y="1860698"/>
            <a:ext cx="7857525" cy="4536596"/>
            <a:chOff x="2814415" y="1975541"/>
            <a:chExt cx="7136570" cy="4173389"/>
          </a:xfrm>
        </p:grpSpPr>
        <p:cxnSp>
          <p:nvCxnSpPr>
            <p:cNvPr id="11" name="直接连接符 9">
              <a:extLst>
                <a:ext uri="{FF2B5EF4-FFF2-40B4-BE49-F238E27FC236}">
                  <a16:creationId xmlns:a16="http://schemas.microsoft.com/office/drawing/2014/main" id="{895F4756-FAC8-ED62-4135-910D755365C9}"/>
                </a:ext>
              </a:extLst>
            </p:cNvPr>
            <p:cNvCxnSpPr>
              <a:cxnSpLocks/>
            </p:cNvCxnSpPr>
            <p:nvPr/>
          </p:nvCxnSpPr>
          <p:spPr>
            <a:xfrm flipH="1">
              <a:off x="5982298" y="3592706"/>
              <a:ext cx="1748666" cy="100895"/>
            </a:xfrm>
            <a:prstGeom prst="line">
              <a:avLst/>
            </a:prstGeom>
            <a:ln w="28575">
              <a:solidFill>
                <a:schemeClr val="tx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DA79FB98-0BEC-E3A2-DB20-BE4EA5A828E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391"/>
            <a:stretch/>
          </p:blipFill>
          <p:spPr>
            <a:xfrm>
              <a:off x="2816698" y="1975541"/>
              <a:ext cx="7134287" cy="417338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23" name="任意多边形: 形状 21">
              <a:extLst>
                <a:ext uri="{FF2B5EF4-FFF2-40B4-BE49-F238E27FC236}">
                  <a16:creationId xmlns:a16="http://schemas.microsoft.com/office/drawing/2014/main" id="{FA6C1103-083A-0D8C-A6D3-4247123D63DF}"/>
                </a:ext>
              </a:extLst>
            </p:cNvPr>
            <p:cNvSpPr/>
            <p:nvPr/>
          </p:nvSpPr>
          <p:spPr>
            <a:xfrm>
              <a:off x="3357776" y="3780494"/>
              <a:ext cx="0" cy="121224"/>
            </a:xfrm>
            <a:custGeom>
              <a:avLst/>
              <a:gdLst>
                <a:gd name="connsiteX0" fmla="*/ 0 w 0"/>
                <a:gd name="connsiteY0" fmla="*/ 82550 h 82550"/>
                <a:gd name="connsiteX1" fmla="*/ 0 w 0"/>
                <a:gd name="connsiteY1" fmla="*/ 0 h 82550"/>
              </a:gdLst>
              <a:ahLst/>
              <a:cxnLst>
                <a:cxn ang="0">
                  <a:pos x="connsiteX0" y="connsiteY0"/>
                </a:cxn>
                <a:cxn ang="0">
                  <a:pos x="connsiteX1" y="connsiteY1"/>
                </a:cxn>
              </a:cxnLst>
              <a:rect l="l" t="t" r="r" b="b"/>
              <a:pathLst>
                <a:path h="82550">
                  <a:moveTo>
                    <a:pt x="0" y="82550"/>
                  </a:move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24" name="任意多边形: 形状 22">
              <a:extLst>
                <a:ext uri="{FF2B5EF4-FFF2-40B4-BE49-F238E27FC236}">
                  <a16:creationId xmlns:a16="http://schemas.microsoft.com/office/drawing/2014/main" id="{AFC84C2F-EFEB-0DF5-220F-8D547E7DC085}"/>
                </a:ext>
              </a:extLst>
            </p:cNvPr>
            <p:cNvSpPr/>
            <p:nvPr/>
          </p:nvSpPr>
          <p:spPr>
            <a:xfrm>
              <a:off x="2814415" y="2559911"/>
              <a:ext cx="6191167" cy="3537429"/>
            </a:xfrm>
            <a:custGeom>
              <a:avLst/>
              <a:gdLst>
                <a:gd name="connsiteX0" fmla="*/ 0 w 3371850"/>
                <a:gd name="connsiteY0" fmla="*/ 539750 h 2206625"/>
                <a:gd name="connsiteX1" fmla="*/ 3371850 w 3371850"/>
                <a:gd name="connsiteY1" fmla="*/ 0 h 2206625"/>
                <a:gd name="connsiteX2" fmla="*/ 3327400 w 3371850"/>
                <a:gd name="connsiteY2" fmla="*/ 2206625 h 2206625"/>
                <a:gd name="connsiteX3" fmla="*/ 0 w 3371850"/>
                <a:gd name="connsiteY3" fmla="*/ 1177925 h 2206625"/>
                <a:gd name="connsiteX4" fmla="*/ 0 w 3371850"/>
                <a:gd name="connsiteY4" fmla="*/ 539750 h 2206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50" h="2206625">
                  <a:moveTo>
                    <a:pt x="0" y="539750"/>
                  </a:moveTo>
                  <a:lnTo>
                    <a:pt x="3371850" y="0"/>
                  </a:lnTo>
                  <a:lnTo>
                    <a:pt x="3327400" y="2206625"/>
                  </a:lnTo>
                  <a:lnTo>
                    <a:pt x="0" y="1177925"/>
                  </a:lnTo>
                  <a:lnTo>
                    <a:pt x="0" y="539750"/>
                  </a:lnTo>
                  <a:close/>
                </a:path>
              </a:pathLst>
            </a:custGeom>
            <a:noFill/>
            <a:ln w="381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150" tIns="35575" rIns="71150" bIns="35575" numCol="1" spcCol="0" rtlCol="0" fromWordArt="0" anchor="ctr" anchorCtr="0" forceAA="0" compatLnSpc="1">
              <a:prstTxWarp prst="textNoShape">
                <a:avLst/>
              </a:prstTxWarp>
              <a:noAutofit/>
            </a:bodyPr>
            <a:lstStyle/>
            <a:p>
              <a:pPr marL="0" marR="0" lvl="0" indent="0" algn="ctr" defTabSz="711495" rtl="0" eaLnBrk="1" fontAlgn="auto" latinLnBrk="0" hangingPunct="1">
                <a:lnSpc>
                  <a:spcPct val="100000"/>
                </a:lnSpc>
                <a:spcBef>
                  <a:spcPts val="0"/>
                </a:spcBef>
                <a:spcAft>
                  <a:spcPts val="0"/>
                </a:spcAft>
                <a:buClrTx/>
                <a:buSzTx/>
                <a:buFontTx/>
                <a:buNone/>
                <a:tabLst/>
                <a:defRPr/>
              </a:pPr>
              <a:endParaRPr kumimoji="0" lang="zh-CN" altLang="en-US" sz="1089" b="0" i="0" u="none" strike="noStrike" kern="1200" cap="none" spc="0" normalizeH="0" baseline="0" noProof="0">
                <a:ln>
                  <a:noFill/>
                </a:ln>
                <a:solidFill>
                  <a:srgbClr val="666666"/>
                </a:solidFill>
                <a:effectLst/>
                <a:uLnTx/>
                <a:uFillTx/>
                <a:latin typeface="Calibri" panose="020F0502020204030204"/>
                <a:ea typeface="等线" panose="02010600030101010101" pitchFamily="2" charset="-122"/>
                <a:cs typeface="+mn-cs"/>
              </a:endParaRPr>
            </a:p>
          </p:txBody>
        </p:sp>
        <p:sp>
          <p:nvSpPr>
            <p:cNvPr id="13" name="任意多边形: 形状 11">
              <a:extLst>
                <a:ext uri="{FF2B5EF4-FFF2-40B4-BE49-F238E27FC236}">
                  <a16:creationId xmlns:a16="http://schemas.microsoft.com/office/drawing/2014/main" id="{2E4C185C-7C2A-32E9-AA34-9229F53D96A0}"/>
                </a:ext>
              </a:extLst>
            </p:cNvPr>
            <p:cNvSpPr/>
            <p:nvPr/>
          </p:nvSpPr>
          <p:spPr>
            <a:xfrm flipV="1">
              <a:off x="5311189" y="3643151"/>
              <a:ext cx="3611853" cy="2454187"/>
            </a:xfrm>
            <a:custGeom>
              <a:avLst/>
              <a:gdLst>
                <a:gd name="connsiteX0" fmla="*/ 0 w 3544894"/>
                <a:gd name="connsiteY0" fmla="*/ 2275621 h 2275621"/>
                <a:gd name="connsiteX1" fmla="*/ 3544894 w 3544894"/>
                <a:gd name="connsiteY1" fmla="*/ 2275621 h 2275621"/>
                <a:gd name="connsiteX2" fmla="*/ 3544894 w 3544894"/>
                <a:gd name="connsiteY2" fmla="*/ 0 h 2275621"/>
                <a:gd name="connsiteX3" fmla="*/ 3442798 w 3544894"/>
                <a:gd name="connsiteY3" fmla="*/ 13108 h 2275621"/>
                <a:gd name="connsiteX4" fmla="*/ 0 w 3544894"/>
                <a:gd name="connsiteY4" fmla="*/ 942740 h 227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894" h="2275621">
                  <a:moveTo>
                    <a:pt x="0" y="2275621"/>
                  </a:moveTo>
                  <a:lnTo>
                    <a:pt x="3544894" y="2275621"/>
                  </a:lnTo>
                  <a:lnTo>
                    <a:pt x="3544894" y="0"/>
                  </a:lnTo>
                  <a:lnTo>
                    <a:pt x="3442798" y="13108"/>
                  </a:lnTo>
                  <a:lnTo>
                    <a:pt x="0" y="94274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4" name="任意多边形: 形状 12">
              <a:extLst>
                <a:ext uri="{FF2B5EF4-FFF2-40B4-BE49-F238E27FC236}">
                  <a16:creationId xmlns:a16="http://schemas.microsoft.com/office/drawing/2014/main" id="{4F39F4DB-E168-BD9F-B2F8-BB58F7E5720B}"/>
                </a:ext>
              </a:extLst>
            </p:cNvPr>
            <p:cNvSpPr/>
            <p:nvPr/>
          </p:nvSpPr>
          <p:spPr>
            <a:xfrm>
              <a:off x="3257050" y="3721217"/>
              <a:ext cx="911603" cy="1054635"/>
            </a:xfrm>
            <a:custGeom>
              <a:avLst/>
              <a:gdLst>
                <a:gd name="connsiteX0" fmla="*/ 9525 w 447675"/>
                <a:gd name="connsiteY0" fmla="*/ 0 h 581025"/>
                <a:gd name="connsiteX1" fmla="*/ 0 w 447675"/>
                <a:gd name="connsiteY1" fmla="*/ 422275 h 581025"/>
                <a:gd name="connsiteX2" fmla="*/ 438150 w 447675"/>
                <a:gd name="connsiteY2" fmla="*/ 581025 h 581025"/>
                <a:gd name="connsiteX3" fmla="*/ 447675 w 447675"/>
                <a:gd name="connsiteY3" fmla="*/ 3175 h 581025"/>
                <a:gd name="connsiteX4" fmla="*/ 9525 w 447675"/>
                <a:gd name="connsiteY4" fmla="*/ 0 h 58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581025">
                  <a:moveTo>
                    <a:pt x="9525" y="0"/>
                  </a:moveTo>
                  <a:lnTo>
                    <a:pt x="0" y="422275"/>
                  </a:lnTo>
                  <a:lnTo>
                    <a:pt x="438150" y="581025"/>
                  </a:lnTo>
                  <a:lnTo>
                    <a:pt x="447675" y="3175"/>
                  </a:lnTo>
                  <a:lnTo>
                    <a:pt x="9525" y="0"/>
                  </a:lnTo>
                  <a:close/>
                </a:path>
              </a:pathLst>
            </a:custGeom>
            <a:solidFill>
              <a:schemeClr val="bg1">
                <a:lumMod val="20000"/>
                <a:lumOff val="80000"/>
                <a:alpha val="5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5" name="任意多边形: 形状 13">
              <a:extLst>
                <a:ext uri="{FF2B5EF4-FFF2-40B4-BE49-F238E27FC236}">
                  <a16:creationId xmlns:a16="http://schemas.microsoft.com/office/drawing/2014/main" id="{63D825E8-68E6-C456-88AF-6AE78F667B94}"/>
                </a:ext>
              </a:extLst>
            </p:cNvPr>
            <p:cNvSpPr/>
            <p:nvPr/>
          </p:nvSpPr>
          <p:spPr>
            <a:xfrm>
              <a:off x="4202073" y="3482020"/>
              <a:ext cx="1073555" cy="1596296"/>
            </a:xfrm>
            <a:custGeom>
              <a:avLst/>
              <a:gdLst>
                <a:gd name="connsiteX0" fmla="*/ 12700 w 501650"/>
                <a:gd name="connsiteY0" fmla="*/ 31750 h 860425"/>
                <a:gd name="connsiteX1" fmla="*/ 0 w 501650"/>
                <a:gd name="connsiteY1" fmla="*/ 688975 h 860425"/>
                <a:gd name="connsiteX2" fmla="*/ 476250 w 501650"/>
                <a:gd name="connsiteY2" fmla="*/ 860425 h 860425"/>
                <a:gd name="connsiteX3" fmla="*/ 501650 w 501650"/>
                <a:gd name="connsiteY3" fmla="*/ 0 h 860425"/>
                <a:gd name="connsiteX4" fmla="*/ 12700 w 501650"/>
                <a:gd name="connsiteY4" fmla="*/ 31750 h 86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650" h="860425">
                  <a:moveTo>
                    <a:pt x="12700" y="31750"/>
                  </a:moveTo>
                  <a:lnTo>
                    <a:pt x="0" y="688975"/>
                  </a:lnTo>
                  <a:lnTo>
                    <a:pt x="476250" y="860425"/>
                  </a:lnTo>
                  <a:lnTo>
                    <a:pt x="501650" y="0"/>
                  </a:lnTo>
                  <a:lnTo>
                    <a:pt x="12700" y="31750"/>
                  </a:lnTo>
                  <a:close/>
                </a:path>
              </a:pathLst>
            </a:custGeom>
            <a:solidFill>
              <a:schemeClr val="bg1">
                <a:lumMod val="20000"/>
                <a:lumOff val="80000"/>
                <a:alpha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p>
              <a:pPr marL="0" marR="0" lvl="0" indent="0" algn="ctr" defTabSz="71092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666666"/>
                </a:solidFill>
                <a:effectLst/>
                <a:uLnTx/>
                <a:uFillTx/>
                <a:latin typeface="Lexend" pitchFamily="2" charset="0"/>
                <a:ea typeface="等线" panose="02010600030101010101" pitchFamily="2" charset="-122"/>
              </a:endParaRPr>
            </a:p>
          </p:txBody>
        </p:sp>
        <p:sp>
          <p:nvSpPr>
            <p:cNvPr id="16" name="文本框 15">
              <a:extLst>
                <a:ext uri="{FF2B5EF4-FFF2-40B4-BE49-F238E27FC236}">
                  <a16:creationId xmlns:a16="http://schemas.microsoft.com/office/drawing/2014/main" id="{0B81DB28-7A65-BD4B-6E86-5FB4ED2ABF88}"/>
                </a:ext>
              </a:extLst>
            </p:cNvPr>
            <p:cNvSpPr txBox="1"/>
            <p:nvPr/>
          </p:nvSpPr>
          <p:spPr>
            <a:xfrm>
              <a:off x="4117950" y="3768325"/>
              <a:ext cx="1322373" cy="888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000" b="0" i="0" u="none" strike="noStrike" cap="none" spc="0" normalizeH="0" baseline="0">
                  <a:ln>
                    <a:noFill/>
                  </a:ln>
                  <a:solidFill>
                    <a:srgbClr val="C00000"/>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交换机</a:t>
              </a:r>
              <a:endParaRPr kumimoji="0" lang="en-US" altLang="zh-CN" sz="1600"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6912</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个</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rPr>
                <a:t>400G</a:t>
              </a:r>
              <a:r>
                <a:rPr kumimoji="0" lang="zh-CN" altLang="en-US" sz="1600" b="1" i="0" u="none" strike="noStrike" kern="1200" cap="none" spc="0" normalizeH="0" baseline="0" noProof="0" dirty="0">
                  <a:ln>
                    <a:noFill/>
                  </a:ln>
                  <a:effectLst/>
                  <a:uLnTx/>
                  <a:uFillTx/>
                  <a:latin typeface="Lexend" pitchFamily="2" charset="0"/>
                  <a:ea typeface="微软雅黑" panose="020B0503020204020204" pitchFamily="34" charset="-122"/>
                </a:rPr>
                <a:t> 光模块</a:t>
              </a:r>
              <a:endParaRPr kumimoji="0" lang="en-US" altLang="zh-CN" sz="1600" b="1" i="0" u="none" strike="noStrike" kern="1200" cap="none" spc="0" normalizeH="0" baseline="0" noProof="0" dirty="0">
                <a:ln>
                  <a:noFill/>
                </a:ln>
                <a:effectLst/>
                <a:uLnTx/>
                <a:uFillTx/>
                <a:latin typeface="Lexend" pitchFamily="2" charset="0"/>
                <a:ea typeface="微软雅黑" panose="020B0503020204020204" pitchFamily="34" charset="-122"/>
              </a:endParaRPr>
            </a:p>
          </p:txBody>
        </p:sp>
        <p:cxnSp>
          <p:nvCxnSpPr>
            <p:cNvPr id="17" name="直接连接符 15">
              <a:extLst>
                <a:ext uri="{FF2B5EF4-FFF2-40B4-BE49-F238E27FC236}">
                  <a16:creationId xmlns:a16="http://schemas.microsoft.com/office/drawing/2014/main" id="{8D1AC28D-CE79-F0E6-6FC5-E2A7A82D8C47}"/>
                </a:ext>
              </a:extLst>
            </p:cNvPr>
            <p:cNvCxnSpPr>
              <a:cxnSpLocks/>
            </p:cNvCxnSpPr>
            <p:nvPr/>
          </p:nvCxnSpPr>
          <p:spPr>
            <a:xfrm flipH="1">
              <a:off x="2870887" y="4281802"/>
              <a:ext cx="901558" cy="875073"/>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连接符 16">
              <a:extLst>
                <a:ext uri="{FF2B5EF4-FFF2-40B4-BE49-F238E27FC236}">
                  <a16:creationId xmlns:a16="http://schemas.microsoft.com/office/drawing/2014/main" id="{13F64D2E-C6EF-7692-5627-34FE89484AA1}"/>
                </a:ext>
              </a:extLst>
            </p:cNvPr>
            <p:cNvCxnSpPr>
              <a:cxnSpLocks/>
            </p:cNvCxnSpPr>
            <p:nvPr/>
          </p:nvCxnSpPr>
          <p:spPr>
            <a:xfrm flipH="1">
              <a:off x="4166512" y="4516238"/>
              <a:ext cx="2915225" cy="1092092"/>
            </a:xfrm>
            <a:prstGeom prst="line">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EB7BEBB-7E77-437A-5ADB-1A1A2FEE18C8}"/>
                </a:ext>
              </a:extLst>
            </p:cNvPr>
            <p:cNvSpPr/>
            <p:nvPr/>
          </p:nvSpPr>
          <p:spPr>
            <a:xfrm>
              <a:off x="2814415" y="3868085"/>
              <a:ext cx="1559623" cy="369332"/>
            </a:xfrm>
            <a:prstGeom prst="rect">
              <a:avLst/>
            </a:prstGeom>
          </p:spPr>
          <p:txBody>
            <a:bodyPr wrap="squar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sp>
          <p:nvSpPr>
            <p:cNvPr id="21" name="文本框 20">
              <a:extLst>
                <a:ext uri="{FF2B5EF4-FFF2-40B4-BE49-F238E27FC236}">
                  <a16:creationId xmlns:a16="http://schemas.microsoft.com/office/drawing/2014/main" id="{DD0DC565-DC1F-0680-DE0B-3382AF0928ED}"/>
                </a:ext>
              </a:extLst>
            </p:cNvPr>
            <p:cNvSpPr txBox="1"/>
            <p:nvPr/>
          </p:nvSpPr>
          <p:spPr>
            <a:xfrm rot="20960284">
              <a:off x="3700488" y="2484422"/>
              <a:ext cx="4936529" cy="247771"/>
            </a:xfrm>
            <a:prstGeom prst="rect">
              <a:avLst/>
            </a:prstGeom>
            <a:solidFill>
              <a:schemeClr val="tx2">
                <a:lumMod val="9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094" tIns="35547" rIns="71094" bIns="35547" numCol="1" spcCol="0" rtlCol="0" fromWordArt="0" anchor="ctr" anchorCtr="0" forceAA="0" compatLnSpc="1">
              <a:prstTxWarp prst="textNoShape">
                <a:avLst/>
              </a:prstTxWarp>
              <a:noAutofit/>
            </a:bodyPr>
            <a:lstStyle>
              <a:defPPr>
                <a:defRPr lang="zh-CN"/>
              </a:defPPr>
              <a:lvl1pPr marR="0" lvl="0" indent="0" algn="ctr" defTabSz="913746" fontAlgn="auto">
                <a:lnSpc>
                  <a:spcPct val="100000"/>
                </a:lnSpc>
                <a:spcBef>
                  <a:spcPts val="0"/>
                </a:spcBef>
                <a:spcAft>
                  <a:spcPts val="0"/>
                </a:spcAft>
                <a:buClrTx/>
                <a:buSzTx/>
                <a:buFontTx/>
                <a:buNone/>
                <a:tabLst/>
                <a:defRPr kumimoji="0" sz="1798" b="0" i="0" u="none" strike="noStrike" cap="none" spc="0" normalizeH="0" baseline="0">
                  <a:ln>
                    <a:noFill/>
                  </a:ln>
                  <a:solidFill>
                    <a:srgbClr val="666666"/>
                  </a:solidFill>
                  <a:effectLst/>
                  <a:uLnTx/>
                  <a:uFillTx/>
                  <a:latin typeface="Calibri" panose="020F0502020204030204"/>
                  <a:ea typeface="等线"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10986"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3168</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 根光纤（</a:t>
              </a:r>
              <a:r>
                <a:rPr kumimoji="0" lang="en-US" altLang="zh-CN"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16</a:t>
              </a:r>
              <a:r>
                <a:rPr kumimoji="0" lang="zh-CN" altLang="en-US" sz="1600" b="1" i="0" u="none" strike="noStrike" kern="1200" cap="none" spc="0" normalizeH="0" baseline="0" noProof="0" dirty="0">
                  <a:ln>
                    <a:noFill/>
                  </a:ln>
                  <a:solidFill>
                    <a:srgbClr val="C00000"/>
                  </a:solidFill>
                  <a:effectLst/>
                  <a:uLnTx/>
                  <a:uFillTx/>
                  <a:latin typeface="Lexend" pitchFamily="2" charset="0"/>
                  <a:ea typeface="微软雅黑" panose="020B0503020204020204" pitchFamily="34" charset="-122"/>
                </a:rPr>
                <a:t>芯</a:t>
              </a:r>
              <a:r>
                <a:rPr kumimoji="0" lang="zh-CN" altLang="en-US" sz="1600" b="0" i="0" u="none" strike="noStrike" kern="1200" cap="none" spc="0" normalizeH="0" baseline="0" noProof="0" dirty="0">
                  <a:ln>
                    <a:noFill/>
                  </a:ln>
                  <a:solidFill>
                    <a:srgbClr val="C00000"/>
                  </a:solidFill>
                  <a:effectLst/>
                  <a:uLnTx/>
                  <a:uFillTx/>
                  <a:latin typeface="Lexend" pitchFamily="2" charset="0"/>
                  <a:ea typeface="微软雅黑 Light" panose="020B0502040204020203" pitchFamily="34" charset="-122"/>
                </a:rPr>
                <a:t>）</a:t>
              </a:r>
            </a:p>
          </p:txBody>
        </p:sp>
        <p:sp>
          <p:nvSpPr>
            <p:cNvPr id="10" name="矩形 9">
              <a:extLst>
                <a:ext uri="{FF2B5EF4-FFF2-40B4-BE49-F238E27FC236}">
                  <a16:creationId xmlns:a16="http://schemas.microsoft.com/office/drawing/2014/main" id="{E4592680-1FFC-2BE8-841B-F6E3B8EDD407}"/>
                </a:ext>
              </a:extLst>
            </p:cNvPr>
            <p:cNvSpPr/>
            <p:nvPr/>
          </p:nvSpPr>
          <p:spPr>
            <a:xfrm>
              <a:off x="6453417" y="4112178"/>
              <a:ext cx="1338828" cy="369332"/>
            </a:xfrm>
            <a:prstGeom prst="rect">
              <a:avLst/>
            </a:prstGeom>
          </p:spPr>
          <p:txBody>
            <a:bodyPr wrap="none">
              <a:spAutoFit/>
            </a:bodyPr>
            <a:lstStyle/>
            <a:p>
              <a:pPr marL="0" marR="0" lvl="0" indent="0" algn="ctr" defTabSz="710357"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1D1D1A"/>
                  </a:solidFill>
                  <a:effectLst/>
                  <a:uLnTx/>
                  <a:uFillTx/>
                  <a:latin typeface="Lexend" pitchFamily="2" charset="0"/>
                  <a:ea typeface="微软雅黑" panose="020B0503020204020204" pitchFamily="34" charset="-122"/>
                </a:rPr>
                <a:t>昇腾服务器</a:t>
              </a:r>
            </a:p>
          </p:txBody>
        </p:sp>
      </p:grpSp>
      <p:sp>
        <p:nvSpPr>
          <p:cNvPr id="19" name="矩形 18">
            <a:extLst>
              <a:ext uri="{FF2B5EF4-FFF2-40B4-BE49-F238E27FC236}">
                <a16:creationId xmlns:a16="http://schemas.microsoft.com/office/drawing/2014/main" id="{5F034E9E-353B-F93A-023F-3400715DD6A3}"/>
              </a:ext>
            </a:extLst>
          </p:cNvPr>
          <p:cNvSpPr/>
          <p:nvPr/>
        </p:nvSpPr>
        <p:spPr>
          <a:xfrm>
            <a:off x="1235799" y="5413091"/>
            <a:ext cx="2828459" cy="864747"/>
          </a:xfrm>
          <a:prstGeom prst="rect">
            <a:avLst/>
          </a:prstGeom>
          <a:solidFill>
            <a:srgbClr val="66BA36">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384</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个昇腾处理器</a:t>
            </a:r>
            <a:r>
              <a:rPr lang="zh-CN" altLang="en-US" b="1" dirty="0">
                <a:solidFill>
                  <a:schemeClr val="bg1"/>
                </a:solidFill>
                <a:latin typeface="Lexend" pitchFamily="2" charset="0"/>
                <a:ea typeface="微软雅黑" panose="020B0503020204020204" pitchFamily="34" charset="-122"/>
              </a:rPr>
              <a:t> </a:t>
            </a: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a:t>
            </a:r>
          </a:p>
          <a:p>
            <a:pPr marL="0" marR="0" lvl="0" indent="0" algn="ctr" defTabSz="710986" rtl="0" eaLnBrk="1" fontAlgn="auto" latinLnBrk="0" hangingPunct="1">
              <a:lnSpc>
                <a:spcPct val="15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192</a:t>
            </a:r>
            <a:r>
              <a:rPr kumimoji="0" lang="zh-CN" altLang="en-US"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rPr>
              <a:t> 个鲲鹏处理器</a:t>
            </a:r>
            <a:endParaRPr kumimoji="0" lang="en-US" altLang="zh-CN" b="1" i="0" u="none" strike="noStrike" kern="1200" cap="none" spc="0" normalizeH="0" baseline="0" noProof="0" dirty="0">
              <a:ln>
                <a:noFill/>
              </a:ln>
              <a:solidFill>
                <a:schemeClr val="bg1"/>
              </a:solidFill>
              <a:effectLst/>
              <a:uLnTx/>
              <a:uFillTx/>
              <a:latin typeface="Lexend" pitchFamily="2" charset="0"/>
              <a:ea typeface="微软雅黑" panose="020B0503020204020204" pitchFamily="34" charset="-122"/>
            </a:endParaRPr>
          </a:p>
        </p:txBody>
      </p:sp>
    </p:spTree>
    <p:extLst>
      <p:ext uri="{BB962C8B-B14F-4D97-AF65-F5344CB8AC3E}">
        <p14:creationId xmlns:p14="http://schemas.microsoft.com/office/powerpoint/2010/main" val="24024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9A941F-D8F7-0CB6-458B-2E975C30ECC8}"/>
              </a:ext>
            </a:extLst>
          </p:cNvPr>
          <p:cNvSpPr>
            <a:spLocks noGrp="1"/>
          </p:cNvSpPr>
          <p:nvPr>
            <p:ph type="title"/>
          </p:nvPr>
        </p:nvSpPr>
        <p:spPr/>
        <p:txBody>
          <a:bodyPr/>
          <a:lstStyle/>
          <a:p>
            <a:r>
              <a:rPr lang="en-US" altLang="zh-CN" dirty="0"/>
              <a:t>3D</a:t>
            </a:r>
            <a:r>
              <a:rPr lang="zh-CN" altLang="en-US" dirty="0"/>
              <a:t> 爆炸图大品鉴</a:t>
            </a:r>
          </a:p>
        </p:txBody>
      </p:sp>
      <p:sp>
        <p:nvSpPr>
          <p:cNvPr id="5" name="内容占位符 4">
            <a:extLst>
              <a:ext uri="{FF2B5EF4-FFF2-40B4-BE49-F238E27FC236}">
                <a16:creationId xmlns:a16="http://schemas.microsoft.com/office/drawing/2014/main" id="{FA9A31E1-5579-2B39-DB44-2AD4296366C6}"/>
              </a:ext>
            </a:extLst>
          </p:cNvPr>
          <p:cNvSpPr>
            <a:spLocks noGrp="1"/>
          </p:cNvSpPr>
          <p:nvPr>
            <p:ph sz="half" idx="1"/>
          </p:nvPr>
        </p:nvSpPr>
        <p:spPr/>
        <p:txBody>
          <a:bodyPr anchor="t"/>
          <a:lstStyle/>
          <a:p>
            <a:r>
              <a:rPr lang="en" altLang="zh-CN" dirty="0">
                <a:hlinkClick r:id="rId2"/>
              </a:rPr>
              <a:t>https://info.support.huawei.com/computing/server3D/index_zh.html</a:t>
            </a:r>
            <a:endParaRPr lang="en" altLang="zh-CN" dirty="0"/>
          </a:p>
          <a:p>
            <a:r>
              <a:rPr lang="en" altLang="zh-CN" dirty="0">
                <a:hlinkClick r:id="rId3"/>
              </a:rPr>
              <a:t>https://servers.asus.com/products/servers/</a:t>
            </a:r>
            <a:endParaRPr lang="en" altLang="zh-CN" dirty="0"/>
          </a:p>
          <a:p>
            <a:r>
              <a:rPr lang="en" altLang="zh-CN" dirty="0">
                <a:hlinkClick r:id="rId4"/>
              </a:rPr>
              <a:t>https://www.gigabyte.com/Enterprise/GPU-Server</a:t>
            </a:r>
            <a:endParaRPr lang="en" altLang="zh-CN" dirty="0"/>
          </a:p>
        </p:txBody>
      </p:sp>
    </p:spTree>
    <p:extLst>
      <p:ext uri="{BB962C8B-B14F-4D97-AF65-F5344CB8AC3E}">
        <p14:creationId xmlns:p14="http://schemas.microsoft.com/office/powerpoint/2010/main" val="152424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lstStyle/>
          <a:p>
            <a:r>
              <a:rPr lang="zh-CN" altLang="en-US" dirty="0">
                <a:latin typeface="微软雅黑" panose="020B0503020204020204" pitchFamily="34" charset="-122"/>
              </a:rPr>
              <a:t>总结与思考</a:t>
            </a:r>
            <a:endParaRPr lang="en-US" altLang="zh-CN" dirty="0">
              <a:latin typeface="微软雅黑" panose="020B0503020204020204" pitchFamily="34" charset="-122"/>
            </a:endParaRPr>
          </a:p>
        </p:txBody>
      </p:sp>
    </p:spTree>
    <p:extLst>
      <p:ext uri="{BB962C8B-B14F-4D97-AF65-F5344CB8AC3E}">
        <p14:creationId xmlns:p14="http://schemas.microsoft.com/office/powerpoint/2010/main" val="1920713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a:extLst>
              <a:ext uri="{FF2B5EF4-FFF2-40B4-BE49-F238E27FC236}">
                <a16:creationId xmlns:a16="http://schemas.microsoft.com/office/drawing/2014/main" id="{1D9D0AB4-ACC6-65A7-99CC-78C6291E7FD2}"/>
              </a:ext>
            </a:extLst>
          </p:cNvPr>
          <p:cNvSpPr>
            <a:spLocks noGrp="1"/>
          </p:cNvSpPr>
          <p:nvPr>
            <p:ph type="title"/>
          </p:nvPr>
        </p:nvSpPr>
        <p:spPr/>
        <p:txBody>
          <a:bodyPr/>
          <a:lstStyle/>
          <a:p>
            <a:r>
              <a:rPr lang="zh-CN" altLang="en-US" dirty="0"/>
              <a:t>通用服务器 </a:t>
            </a:r>
            <a:r>
              <a:rPr lang="en-US" altLang="zh-CN" dirty="0"/>
              <a:t>vs</a:t>
            </a:r>
            <a:r>
              <a:rPr lang="zh-CN" altLang="en-US" dirty="0"/>
              <a:t> </a:t>
            </a:r>
            <a:r>
              <a:rPr lang="en-US" altLang="zh-CN" dirty="0"/>
              <a:t>AI </a:t>
            </a:r>
            <a:r>
              <a:rPr lang="zh-CN" altLang="en-US" dirty="0"/>
              <a:t>服务器</a:t>
            </a:r>
          </a:p>
        </p:txBody>
      </p:sp>
      <p:sp>
        <p:nvSpPr>
          <p:cNvPr id="3" name="内容占位符 2">
            <a:extLst>
              <a:ext uri="{FF2B5EF4-FFF2-40B4-BE49-F238E27FC236}">
                <a16:creationId xmlns:a16="http://schemas.microsoft.com/office/drawing/2014/main" id="{FDA4E1C2-FA3E-2D7D-2A70-7AB2459637DE}"/>
              </a:ext>
            </a:extLst>
          </p:cNvPr>
          <p:cNvSpPr>
            <a:spLocks noGrp="1"/>
          </p:cNvSpPr>
          <p:nvPr>
            <p:ph sz="half" idx="1"/>
          </p:nvPr>
        </p:nvSpPr>
        <p:spPr/>
        <p:txBody>
          <a:bodyPr/>
          <a:lstStyle/>
          <a:p>
            <a:r>
              <a:rPr lang="zh-CN" altLang="en-US" b="1" dirty="0"/>
              <a:t>通用服务器：</a:t>
            </a:r>
            <a:r>
              <a:rPr lang="zh-CN" altLang="en-US" dirty="0"/>
              <a:t>通常配备 </a:t>
            </a:r>
            <a:r>
              <a:rPr lang="en-US" altLang="zh-CN" dirty="0"/>
              <a:t>2</a:t>
            </a:r>
            <a:r>
              <a:rPr lang="zh-CN" altLang="en-US" dirty="0"/>
              <a:t> 个 </a:t>
            </a:r>
            <a:r>
              <a:rPr lang="en" altLang="zh-CN" dirty="0"/>
              <a:t>CPU</a:t>
            </a:r>
            <a:r>
              <a:rPr lang="zh-CN" altLang="en" dirty="0"/>
              <a:t>，</a:t>
            </a:r>
            <a:r>
              <a:rPr lang="zh-CN" altLang="en-US" dirty="0"/>
              <a:t>具备更加综合的计算能力、存储能力和网络能力，以满足各种数据的处理和计算需求，往往用于传统的计算任务和网络应用。 </a:t>
            </a:r>
            <a:br>
              <a:rPr lang="zh-CN" altLang="en-US" dirty="0"/>
            </a:br>
            <a:endParaRPr lang="zh-CN" altLang="en-US" dirty="0"/>
          </a:p>
          <a:p>
            <a:r>
              <a:rPr lang="en-US" altLang="zh-CN" b="1" dirty="0"/>
              <a:t>AI </a:t>
            </a:r>
            <a:r>
              <a:rPr lang="zh-CN" altLang="en-US" b="1" dirty="0"/>
              <a:t>服务器：</a:t>
            </a:r>
            <a:r>
              <a:rPr lang="zh-CN" altLang="en-US" dirty="0"/>
              <a:t>采用异构形式，除 </a:t>
            </a:r>
            <a:r>
              <a:rPr lang="en-US" altLang="zh-CN" dirty="0"/>
              <a:t>2</a:t>
            </a:r>
            <a:r>
              <a:rPr lang="zh-CN" altLang="en-US" dirty="0"/>
              <a:t> 个 </a:t>
            </a:r>
            <a:r>
              <a:rPr lang="en" altLang="zh-CN" dirty="0"/>
              <a:t>CPU</a:t>
            </a:r>
            <a:r>
              <a:rPr lang="zh-CN" altLang="en-US" dirty="0"/>
              <a:t> 之外还需配备 </a:t>
            </a:r>
            <a:r>
              <a:rPr lang="en-US" altLang="zh-CN" dirty="0"/>
              <a:t>4~8</a:t>
            </a:r>
            <a:r>
              <a:rPr lang="zh-CN" altLang="en-US" dirty="0"/>
              <a:t> 张 </a:t>
            </a:r>
            <a:r>
              <a:rPr lang="en-US" altLang="zh-CN" dirty="0"/>
              <a:t>GPU/NPU</a:t>
            </a:r>
            <a:r>
              <a:rPr lang="zh-CN" altLang="en-US" dirty="0"/>
              <a:t> 加速卡，例如 </a:t>
            </a:r>
            <a:r>
              <a:rPr lang="en" altLang="zh-CN" dirty="0"/>
              <a:t>CPU+GPU</a:t>
            </a:r>
            <a:r>
              <a:rPr lang="zh-CN" altLang="en" dirty="0"/>
              <a:t>、</a:t>
            </a:r>
            <a:r>
              <a:rPr lang="en" altLang="zh-CN" dirty="0"/>
              <a:t>CPU+TPU</a:t>
            </a:r>
            <a:r>
              <a:rPr lang="zh-CN" altLang="en" dirty="0"/>
              <a:t>、</a:t>
            </a:r>
            <a:r>
              <a:rPr lang="en" altLang="zh-CN" dirty="0"/>
              <a:t>CPU+</a:t>
            </a:r>
            <a:r>
              <a:rPr lang="en-US" altLang="zh-CN" dirty="0"/>
              <a:t>NPU</a:t>
            </a:r>
            <a:r>
              <a:rPr lang="zh-CN" altLang="en-US" dirty="0"/>
              <a:t> 等，</a:t>
            </a:r>
            <a:r>
              <a:rPr lang="en" altLang="zh-CN" dirty="0"/>
              <a:t>AI</a:t>
            </a:r>
            <a:r>
              <a:rPr lang="zh-CN" altLang="en-US" dirty="0"/>
              <a:t> 服务器具备大量并行计算能力，因此需要采用更高性能的处理器、大量的内存和存储资源以及适用于</a:t>
            </a:r>
            <a:r>
              <a:rPr lang="en" altLang="zh-CN" dirty="0"/>
              <a:t>AI</a:t>
            </a:r>
            <a:r>
              <a:rPr lang="zh-CN" altLang="en-US" dirty="0"/>
              <a:t>计算的加速卡。</a:t>
            </a:r>
          </a:p>
          <a:p>
            <a:endParaRPr lang="zh-CN" altLang="en-US" dirty="0"/>
          </a:p>
        </p:txBody>
      </p:sp>
    </p:spTree>
    <p:extLst>
      <p:ext uri="{BB962C8B-B14F-4D97-AF65-F5344CB8AC3E}">
        <p14:creationId xmlns:p14="http://schemas.microsoft.com/office/powerpoint/2010/main" val="270885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大模型系统全栈">
            <a:extLst>
              <a:ext uri="{FF2B5EF4-FFF2-40B4-BE49-F238E27FC236}">
                <a16:creationId xmlns:a16="http://schemas.microsoft.com/office/drawing/2014/main" id="{4F6DA1EC-4C10-32A5-B68D-30B7F0F192B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2205" y="1403011"/>
            <a:ext cx="5130631" cy="4525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大模型系统全栈">
            <a:extLst>
              <a:ext uri="{FF2B5EF4-FFF2-40B4-BE49-F238E27FC236}">
                <a16:creationId xmlns:a16="http://schemas.microsoft.com/office/drawing/2014/main" id="{38F8C7DE-83E3-FF3F-B1D1-7A6BBE000F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62240" y="1674689"/>
            <a:ext cx="6532868" cy="4253502"/>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9082C5E4-295F-3B91-D6D7-0492D82F5695}"/>
              </a:ext>
            </a:extLst>
          </p:cNvPr>
          <p:cNvSpPr>
            <a:spLocks noGrp="1"/>
          </p:cNvSpPr>
          <p:nvPr>
            <p:ph type="title"/>
          </p:nvPr>
        </p:nvSpPr>
        <p:spPr/>
        <p:txBody>
          <a:bodyPr/>
          <a:lstStyle/>
          <a:p>
            <a:r>
              <a:rPr lang="en-US" altLang="zh-CN" dirty="0"/>
              <a:t>Content</a:t>
            </a:r>
            <a:endParaRPr lang="zh-CN" altLang="en-US" dirty="0"/>
          </a:p>
        </p:txBody>
      </p:sp>
    </p:spTree>
    <p:extLst>
      <p:ext uri="{BB962C8B-B14F-4D97-AF65-F5344CB8AC3E}">
        <p14:creationId xmlns:p14="http://schemas.microsoft.com/office/powerpoint/2010/main" val="105821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a:xfrm>
            <a:off x="481757" y="476672"/>
            <a:ext cx="11161239" cy="589190"/>
          </a:xfrm>
        </p:spPr>
        <p:txBody>
          <a:bodyPr/>
          <a:lstStyle/>
          <a:p>
            <a:r>
              <a:rPr lang="zh-CN" altLang="en-US" dirty="0"/>
              <a:t>引用与参考</a:t>
            </a:r>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a:xfrm>
            <a:off x="481757" y="1295400"/>
            <a:ext cx="11161240" cy="5085928"/>
          </a:xfrm>
        </p:spPr>
        <p:txBody>
          <a:bodyPr/>
          <a:lstStyle/>
          <a:p>
            <a:r>
              <a:rPr lang="en" altLang="zh-CN" dirty="0">
                <a:hlinkClick r:id="rId2"/>
              </a:rPr>
              <a:t>https://www.ieisystem.com/global/file/2024-04-22/17137648255652c975afc8e82c47a703018f0457f9dd7b58.pdf</a:t>
            </a:r>
            <a:r>
              <a:rPr lang="zh-CN" altLang="en-US" dirty="0"/>
              <a:t> 云脑服务器白皮书</a:t>
            </a:r>
            <a:endParaRPr lang="en" altLang="zh-CN" dirty="0"/>
          </a:p>
          <a:p>
            <a:r>
              <a:rPr lang="en" altLang="zh-CN" dirty="0">
                <a:hlinkClick r:id="rId3"/>
              </a:rPr>
              <a:t>https://www.gigabyte.com/hk/Enterprise/GPU-Server/G593-ZD1-AAX1-rev-3x</a:t>
            </a:r>
            <a:r>
              <a:rPr lang="zh-CN" altLang="en-US" dirty="0"/>
              <a:t> </a:t>
            </a:r>
            <a:r>
              <a:rPr lang="en-US" altLang="zh-CN" dirty="0"/>
              <a:t>H100 </a:t>
            </a:r>
            <a:r>
              <a:rPr lang="zh-CN" altLang="en-US" dirty="0"/>
              <a:t>单节点</a:t>
            </a:r>
            <a:endParaRPr lang="en" altLang="zh-CN" dirty="0"/>
          </a:p>
          <a:p>
            <a:r>
              <a:rPr lang="en" altLang="zh-CN" dirty="0">
                <a:hlinkClick r:id="rId4"/>
              </a:rPr>
              <a:t>https://servers.asus.com.cn/products/servers/gpu-servers/ESC-N8A-E12</a:t>
            </a:r>
            <a:endParaRPr lang="en" altLang="zh-CN" dirty="0"/>
          </a:p>
          <a:p>
            <a:r>
              <a:rPr lang="en" altLang="zh-CN" dirty="0">
                <a:hlinkClick r:id="rId5"/>
              </a:rPr>
              <a:t>https://www.wuzhoucloud.com/vancheerfile/files/2024/1/20240104141146301.pdf</a:t>
            </a:r>
            <a:endParaRPr lang="en" altLang="zh-CN" dirty="0"/>
          </a:p>
          <a:p>
            <a:r>
              <a:rPr lang="en" altLang="zh-CN" dirty="0">
                <a:hlinkClick r:id="rId6"/>
              </a:rPr>
              <a:t>https://e.huawei.com/cn/material/enterprise/8b1341dda54e434284231f905e37c629</a:t>
            </a:r>
            <a:endParaRPr lang="en" altLang="zh-CN" dirty="0"/>
          </a:p>
          <a:p>
            <a:r>
              <a:rPr lang="en" altLang="zh-CN" dirty="0">
                <a:hlinkClick r:id="rId7"/>
              </a:rPr>
              <a:t>https://www.ithome.com.tw/review/155129</a:t>
            </a:r>
            <a:endParaRPr lang="en" altLang="zh-CN" dirty="0"/>
          </a:p>
          <a:p>
            <a:r>
              <a:rPr lang="en" altLang="zh-CN" dirty="0">
                <a:hlinkClick r:id="rId8"/>
              </a:rPr>
              <a:t>https://www.sunshinepcb.com/news/Industry/124.html</a:t>
            </a:r>
            <a:endParaRPr lang="en" altLang="zh-CN" dirty="0"/>
          </a:p>
          <a:p>
            <a:r>
              <a:rPr lang="en" altLang="zh-CN" dirty="0">
                <a:hlinkClick r:id="rId9"/>
              </a:rPr>
              <a:t>https://info.support.huawei.com/computing/server3D/index_zh.html</a:t>
            </a:r>
            <a:endParaRPr lang="en" altLang="zh-CN" dirty="0"/>
          </a:p>
          <a:p>
            <a:r>
              <a:rPr lang="en" altLang="zh-CN" dirty="0">
                <a:hlinkClick r:id="rId10"/>
              </a:rPr>
              <a:t>https://servers.asus.com/products/servers/</a:t>
            </a:r>
            <a:endParaRPr lang="en" altLang="zh-CN" dirty="0"/>
          </a:p>
          <a:p>
            <a:r>
              <a:rPr lang="en" altLang="zh-CN" dirty="0">
                <a:hlinkClick r:id="rId11"/>
              </a:rPr>
              <a:t>https://www.gigabyte.com/Enterprise/GPU-Server</a:t>
            </a:r>
            <a:endParaRPr lang="en" altLang="zh-CN" dirty="0"/>
          </a:p>
          <a:p>
            <a:pPr marL="0" indent="0">
              <a:buNone/>
            </a:pPr>
            <a:endParaRPr lang="en" altLang="zh-CN" dirty="0"/>
          </a:p>
          <a:p>
            <a:endParaRPr lang="en" altLang="zh-CN" dirty="0"/>
          </a:p>
          <a:p>
            <a:endParaRPr lang="en" altLang="zh-CN" sz="1400" dirty="0"/>
          </a:p>
          <a:p>
            <a:pPr marL="0" indent="0">
              <a:buNone/>
            </a:pPr>
            <a:r>
              <a:rPr lang="en" altLang="zh-CN" sz="2400" dirty="0">
                <a:solidFill>
                  <a:srgbClr val="374153"/>
                </a:solidFill>
              </a:rPr>
              <a:t>PPT </a:t>
            </a:r>
            <a:r>
              <a:rPr lang="zh-CN" altLang="en" sz="2400" dirty="0">
                <a:solidFill>
                  <a:srgbClr val="374153"/>
                </a:solidFill>
              </a:rPr>
              <a:t>开源</a:t>
            </a:r>
            <a:r>
              <a:rPr lang="zh-CN" altLang="en-US" sz="2400" dirty="0">
                <a:solidFill>
                  <a:srgbClr val="374153"/>
                </a:solidFill>
              </a:rPr>
              <a:t>在：</a:t>
            </a:r>
            <a:r>
              <a:rPr lang="en" altLang="zh-CN" sz="2400" dirty="0">
                <a:solidFill>
                  <a:srgbClr val="C00000"/>
                </a:solidFill>
                <a:hlinkClick r:id="rId12">
                  <a:extLst>
                    <a:ext uri="{A12FA001-AC4F-418D-AE19-62706E023703}">
                      <ahyp:hlinkClr xmlns:ahyp="http://schemas.microsoft.com/office/drawing/2018/hyperlinkcolor" val="tx"/>
                    </a:ext>
                  </a:extLst>
                </a:hlinkClick>
              </a:rPr>
              <a:t>https://github.com/Infrasys-AI/AIInfra</a:t>
            </a:r>
            <a:endParaRPr lang="en" altLang="zh-CN" sz="2400" dirty="0">
              <a:solidFill>
                <a:srgbClr val="C00000"/>
              </a:solidFill>
            </a:endParaRPr>
          </a:p>
          <a:p>
            <a:endParaRPr lang="en" altLang="zh-CN" sz="18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43EA0A0-A1D4-9A7C-E44B-7507D40F592C}"/>
              </a:ext>
            </a:extLst>
          </p:cNvPr>
          <p:cNvSpPr>
            <a:spLocks noGrp="1"/>
          </p:cNvSpPr>
          <p:nvPr>
            <p:ph type="title"/>
          </p:nvPr>
        </p:nvSpPr>
        <p:spPr/>
        <p:txBody>
          <a:bodyPr/>
          <a:lstStyle/>
          <a:p>
            <a:r>
              <a:rPr lang="en-US" altLang="zh-CN" dirty="0"/>
              <a:t>Content</a:t>
            </a:r>
            <a:endParaRPr lang="zh-CN" altLang="en-US" dirty="0"/>
          </a:p>
        </p:txBody>
      </p:sp>
      <p:sp>
        <p:nvSpPr>
          <p:cNvPr id="5" name="内容占位符 4">
            <a:extLst>
              <a:ext uri="{FF2B5EF4-FFF2-40B4-BE49-F238E27FC236}">
                <a16:creationId xmlns:a16="http://schemas.microsoft.com/office/drawing/2014/main" id="{713EC896-7276-5544-F776-BD555D78E657}"/>
              </a:ext>
            </a:extLst>
          </p:cNvPr>
          <p:cNvSpPr>
            <a:spLocks noGrp="1"/>
          </p:cNvSpPr>
          <p:nvPr>
            <p:ph sz="half" idx="1"/>
          </p:nvPr>
        </p:nvSpPr>
        <p:spPr/>
        <p:txBody>
          <a:bodyPr anchor="ctr"/>
          <a:lstStyle/>
          <a:p>
            <a:pPr marL="753456" lvl="1" indent="-514350">
              <a:buFont typeface="+mj-lt"/>
              <a:buAutoNum type="arabicPeriod"/>
            </a:pPr>
            <a:r>
              <a:rPr lang="zh-CN" altLang="en-US" sz="2400" dirty="0"/>
              <a:t>通用服务器节点</a:t>
            </a:r>
            <a:endParaRPr lang="en-US" altLang="zh-CN" sz="2400" dirty="0"/>
          </a:p>
          <a:p>
            <a:pPr marL="753456" lvl="1" indent="-514350">
              <a:buFont typeface="+mj-lt"/>
              <a:buAutoNum type="arabicPeriod"/>
            </a:pPr>
            <a:r>
              <a:rPr lang="en-US" altLang="zh-CN" sz="2400" dirty="0"/>
              <a:t>AI</a:t>
            </a:r>
            <a:r>
              <a:rPr lang="zh-CN" altLang="en-US" sz="2400" dirty="0"/>
              <a:t> 服务器节点 </a:t>
            </a:r>
            <a:r>
              <a:rPr lang="en-US" altLang="zh-CN" sz="2400" dirty="0"/>
              <a:t>GPU</a:t>
            </a:r>
          </a:p>
          <a:p>
            <a:pPr marL="753456" lvl="1" indent="-514350">
              <a:buFont typeface="+mj-lt"/>
              <a:buAutoNum type="arabicPeriod"/>
            </a:pPr>
            <a:r>
              <a:rPr lang="en-US" altLang="zh-CN" sz="2400" dirty="0"/>
              <a:t>AI </a:t>
            </a:r>
            <a:r>
              <a:rPr lang="zh-CN" altLang="en-US" sz="2400" dirty="0"/>
              <a:t>服务器节点 </a:t>
            </a:r>
            <a:r>
              <a:rPr lang="en-US" altLang="zh-CN" sz="2400" dirty="0"/>
              <a:t>NPU</a:t>
            </a:r>
          </a:p>
        </p:txBody>
      </p:sp>
    </p:spTree>
    <p:extLst>
      <p:ext uri="{BB962C8B-B14F-4D97-AF65-F5344CB8AC3E}">
        <p14:creationId xmlns:p14="http://schemas.microsoft.com/office/powerpoint/2010/main" val="2353713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241074" y="2990247"/>
            <a:ext cx="10132418" cy="1569660"/>
          </a:xfrm>
          <a:prstGeom prst="rect">
            <a:avLst/>
          </a:prstGeom>
          <a:noFill/>
        </p:spPr>
        <p:txBody>
          <a:bodyPr wrap="square" rtlCol="0">
            <a:spAutoFit/>
          </a:bodyPr>
          <a:lstStyle/>
          <a:p>
            <a:endParaRPr lang="en-US" altLang="zh-CN" sz="9600" dirty="0"/>
          </a:p>
        </p:txBody>
      </p:sp>
      <p:sp>
        <p:nvSpPr>
          <p:cNvPr id="3" name="内容占位符 2">
            <a:extLst>
              <a:ext uri="{FF2B5EF4-FFF2-40B4-BE49-F238E27FC236}">
                <a16:creationId xmlns:a16="http://schemas.microsoft.com/office/drawing/2014/main" id="{499700D0-0E5A-4E5C-0761-B33E2775D9FE}"/>
              </a:ext>
            </a:extLst>
          </p:cNvPr>
          <p:cNvSpPr>
            <a:spLocks noGrp="1"/>
          </p:cNvSpPr>
          <p:nvPr>
            <p:ph sz="half" idx="1"/>
          </p:nvPr>
        </p:nvSpPr>
        <p:spPr/>
        <p:txBody>
          <a:bodyPr>
            <a:normAutofit/>
          </a:bodyPr>
          <a:lstStyle/>
          <a:p>
            <a:r>
              <a:rPr lang="zh-CN" altLang="en-US" dirty="0"/>
              <a:t>通用服务器</a:t>
            </a:r>
            <a:endParaRPr lang="en-US" altLang="zh-CN" dirty="0"/>
          </a:p>
          <a:p>
            <a:r>
              <a:rPr lang="en-US" altLang="zh-CN" sz="6600" dirty="0"/>
              <a:t>vs</a:t>
            </a:r>
            <a:r>
              <a:rPr lang="zh-CN" altLang="en-US" sz="6600" dirty="0"/>
              <a:t> </a:t>
            </a:r>
            <a:r>
              <a:rPr lang="en-US" altLang="zh-CN" sz="6600" dirty="0"/>
              <a:t> AI </a:t>
            </a:r>
            <a:r>
              <a:rPr lang="zh-CN" altLang="en-US" sz="6600" dirty="0"/>
              <a:t>服务器</a:t>
            </a:r>
            <a:endParaRPr lang="en-US" altLang="zh-CN" sz="6600" dirty="0"/>
          </a:p>
        </p:txBody>
      </p:sp>
    </p:spTree>
    <p:extLst>
      <p:ext uri="{BB962C8B-B14F-4D97-AF65-F5344CB8AC3E}">
        <p14:creationId xmlns:p14="http://schemas.microsoft.com/office/powerpoint/2010/main" val="411936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77EBFD3-6494-ECB6-9E0C-01BE7867EC21}"/>
              </a:ext>
            </a:extLst>
          </p:cNvPr>
          <p:cNvPicPr>
            <a:picLocks noChangeAspect="1"/>
          </p:cNvPicPr>
          <p:nvPr/>
        </p:nvPicPr>
        <p:blipFill>
          <a:blip r:embed="rId2"/>
          <a:stretch>
            <a:fillRect/>
          </a:stretch>
        </p:blipFill>
        <p:spPr>
          <a:xfrm>
            <a:off x="2673624" y="4617510"/>
            <a:ext cx="6446251" cy="1703244"/>
          </a:xfrm>
          <a:prstGeom prst="rect">
            <a:avLst/>
          </a:prstGeom>
        </p:spPr>
      </p:pic>
      <p:sp>
        <p:nvSpPr>
          <p:cNvPr id="6" name="内容占位符 5">
            <a:extLst>
              <a:ext uri="{FF2B5EF4-FFF2-40B4-BE49-F238E27FC236}">
                <a16:creationId xmlns:a16="http://schemas.microsoft.com/office/drawing/2014/main" id="{798E3492-6B0E-7DE1-281A-BE3D294B2DA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en-US" altLang="zh-CN" dirty="0"/>
              <a:t>4 × 3.5 </a:t>
            </a:r>
            <a:r>
              <a:rPr lang="zh-CN" altLang="en-US" dirty="0"/>
              <a:t>英寸硬盘</a:t>
            </a:r>
            <a:r>
              <a:rPr lang="en-US" altLang="zh-CN" dirty="0"/>
              <a:t>+2 × </a:t>
            </a:r>
            <a:r>
              <a:rPr lang="en" altLang="zh-CN" dirty="0"/>
              <a:t>E1.S </a:t>
            </a:r>
            <a:r>
              <a:rPr lang="zh-CN" altLang="en-US" dirty="0"/>
              <a:t>硬盘</a:t>
            </a:r>
            <a:r>
              <a:rPr lang="en-US" altLang="zh-CN" dirty="0"/>
              <a:t>+2 × </a:t>
            </a:r>
            <a:r>
              <a:rPr lang="en" altLang="zh-CN" dirty="0"/>
              <a:t>M.2 </a:t>
            </a:r>
            <a:r>
              <a:rPr lang="zh-CN" altLang="en-US" dirty="0"/>
              <a:t>硬盘配置设备</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en-US" altLang="zh-CN" dirty="0"/>
              <a:t>10 × 2.5 </a:t>
            </a:r>
            <a:r>
              <a:rPr lang="zh-CN" altLang="en-US" dirty="0"/>
              <a:t>英寸硬盘配置设备外观</a:t>
            </a:r>
          </a:p>
          <a:p>
            <a:endParaRPr lang="zh-CN" altLang="en-US" dirty="0"/>
          </a:p>
        </p:txBody>
      </p:sp>
      <p:pic>
        <p:nvPicPr>
          <p:cNvPr id="7" name="图片 6">
            <a:extLst>
              <a:ext uri="{FF2B5EF4-FFF2-40B4-BE49-F238E27FC236}">
                <a16:creationId xmlns:a16="http://schemas.microsoft.com/office/drawing/2014/main" id="{65B42A22-C105-079C-D4E6-6BC19B8A8022}"/>
              </a:ext>
            </a:extLst>
          </p:cNvPr>
          <p:cNvPicPr>
            <a:picLocks noChangeAspect="1"/>
          </p:cNvPicPr>
          <p:nvPr/>
        </p:nvPicPr>
        <p:blipFill>
          <a:blip r:embed="rId3"/>
          <a:stretch>
            <a:fillRect/>
          </a:stretch>
        </p:blipFill>
        <p:spPr>
          <a:xfrm>
            <a:off x="2673624" y="2342712"/>
            <a:ext cx="6446251" cy="1623500"/>
          </a:xfrm>
          <a:prstGeom prst="rect">
            <a:avLst/>
          </a:prstGeom>
        </p:spPr>
      </p:pic>
      <p:sp>
        <p:nvSpPr>
          <p:cNvPr id="5" name="标题 4">
            <a:extLst>
              <a:ext uri="{FF2B5EF4-FFF2-40B4-BE49-F238E27FC236}">
                <a16:creationId xmlns:a16="http://schemas.microsoft.com/office/drawing/2014/main" id="{49F3DC47-87A1-5378-4147-D02966465ECD}"/>
              </a:ext>
            </a:extLst>
          </p:cNvPr>
          <p:cNvSpPr>
            <a:spLocks noGrp="1"/>
          </p:cNvSpPr>
          <p:nvPr>
            <p:ph type="title"/>
          </p:nvPr>
        </p:nvSpPr>
        <p:spPr/>
        <p:txBody>
          <a:bodyPr/>
          <a:lstStyle/>
          <a:p>
            <a:r>
              <a:rPr lang="zh-CN" altLang="en-US" dirty="0"/>
              <a:t>通用服务器：单节点形态</a:t>
            </a:r>
          </a:p>
        </p:txBody>
      </p:sp>
    </p:spTree>
    <p:extLst>
      <p:ext uri="{BB962C8B-B14F-4D97-AF65-F5344CB8AC3E}">
        <p14:creationId xmlns:p14="http://schemas.microsoft.com/office/powerpoint/2010/main" val="387044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sp>
        <p:nvSpPr>
          <p:cNvPr id="4" name="内容占位符 3">
            <a:extLst>
              <a:ext uri="{FF2B5EF4-FFF2-40B4-BE49-F238E27FC236}">
                <a16:creationId xmlns:a16="http://schemas.microsoft.com/office/drawing/2014/main" id="{A501DFD8-7FA6-6B04-D165-D605BB750BB5}"/>
              </a:ext>
            </a:extLst>
          </p:cNvPr>
          <p:cNvSpPr>
            <a:spLocks noGrp="1"/>
          </p:cNvSpPr>
          <p:nvPr>
            <p:ph sz="half" idx="1"/>
          </p:nvPr>
        </p:nvSpPr>
        <p:spPr/>
        <p:txBody>
          <a:bodyPr/>
          <a:lstStyle/>
          <a:p>
            <a:r>
              <a:rPr lang="en" altLang="zh-CN" b="1" dirty="0"/>
              <a:t>1U 2 </a:t>
            </a:r>
            <a:r>
              <a:rPr lang="zh-CN" altLang="en-US" b="1" dirty="0"/>
              <a:t>路机架式服务器：</a:t>
            </a:r>
            <a:endParaRPr lang="en-US" altLang="zh-CN" b="1" dirty="0"/>
          </a:p>
          <a:p>
            <a:pPr marL="582006" lvl="1" indent="-342900">
              <a:buFont typeface="+mj-lt"/>
              <a:buAutoNum type="arabicPeriod"/>
            </a:pPr>
            <a:r>
              <a:rPr lang="zh-CN" altLang="en-US" dirty="0"/>
              <a:t>前面板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r>
              <a:rPr lang="zh-CN" altLang="en-US" dirty="0"/>
              <a:t>后面板</a:t>
            </a: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en-US" altLang="zh-CN" dirty="0"/>
          </a:p>
          <a:p>
            <a:pPr marL="582006" lvl="1" indent="-342900">
              <a:buFont typeface="+mj-lt"/>
              <a:buAutoNum type="arabicPeriod"/>
            </a:pPr>
            <a:endParaRPr lang="zh-CN" altLang="en-US" dirty="0"/>
          </a:p>
        </p:txBody>
      </p:sp>
      <p:pic>
        <p:nvPicPr>
          <p:cNvPr id="7" name="图片 6">
            <a:extLst>
              <a:ext uri="{FF2B5EF4-FFF2-40B4-BE49-F238E27FC236}">
                <a16:creationId xmlns:a16="http://schemas.microsoft.com/office/drawing/2014/main" id="{A0E23BB1-ED8F-216B-AA0E-F5109ED51C36}"/>
              </a:ext>
            </a:extLst>
          </p:cNvPr>
          <p:cNvPicPr>
            <a:picLocks noChangeAspect="1"/>
          </p:cNvPicPr>
          <p:nvPr/>
        </p:nvPicPr>
        <p:blipFill>
          <a:blip r:embed="rId2"/>
          <a:stretch>
            <a:fillRect/>
          </a:stretch>
        </p:blipFill>
        <p:spPr>
          <a:xfrm>
            <a:off x="2063095" y="2091053"/>
            <a:ext cx="8439632" cy="1934294"/>
          </a:xfrm>
          <a:prstGeom prst="rect">
            <a:avLst/>
          </a:prstGeom>
        </p:spPr>
      </p:pic>
      <p:pic>
        <p:nvPicPr>
          <p:cNvPr id="9" name="图片 8">
            <a:extLst>
              <a:ext uri="{FF2B5EF4-FFF2-40B4-BE49-F238E27FC236}">
                <a16:creationId xmlns:a16="http://schemas.microsoft.com/office/drawing/2014/main" id="{857E3026-BF9F-37F7-3134-FE915E248F4C}"/>
              </a:ext>
            </a:extLst>
          </p:cNvPr>
          <p:cNvPicPr>
            <a:picLocks noChangeAspect="1"/>
          </p:cNvPicPr>
          <p:nvPr/>
        </p:nvPicPr>
        <p:blipFill>
          <a:blip r:embed="rId3"/>
          <a:stretch>
            <a:fillRect/>
          </a:stretch>
        </p:blipFill>
        <p:spPr>
          <a:xfrm>
            <a:off x="2065166" y="4383157"/>
            <a:ext cx="8440414" cy="2107582"/>
          </a:xfrm>
          <a:prstGeom prst="rect">
            <a:avLst/>
          </a:prstGeom>
        </p:spPr>
      </p:pic>
    </p:spTree>
    <p:extLst>
      <p:ext uri="{BB962C8B-B14F-4D97-AF65-F5344CB8AC3E}">
        <p14:creationId xmlns:p14="http://schemas.microsoft.com/office/powerpoint/2010/main" val="41952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EF4C9-AA02-4D9E-8A85-E15560BEFE36}"/>
              </a:ext>
            </a:extLst>
          </p:cNvPr>
          <p:cNvSpPr>
            <a:spLocks noGrp="1"/>
          </p:cNvSpPr>
          <p:nvPr>
            <p:ph type="title"/>
          </p:nvPr>
        </p:nvSpPr>
        <p:spPr>
          <a:xfrm>
            <a:off x="623635" y="522789"/>
            <a:ext cx="10963473" cy="589190"/>
          </a:xfrm>
        </p:spPr>
        <p:txBody>
          <a:bodyPr/>
          <a:lstStyle/>
          <a:p>
            <a:r>
              <a:rPr lang="zh-CN" altLang="en-US" dirty="0"/>
              <a:t>通用服务器：单节点形态</a:t>
            </a:r>
            <a:endParaRPr lang="en-US" altLang="zh-CN" dirty="0"/>
          </a:p>
        </p:txBody>
      </p:sp>
      <p:pic>
        <p:nvPicPr>
          <p:cNvPr id="6" name="图片 5">
            <a:extLst>
              <a:ext uri="{FF2B5EF4-FFF2-40B4-BE49-F238E27FC236}">
                <a16:creationId xmlns:a16="http://schemas.microsoft.com/office/drawing/2014/main" id="{77C78770-0BAE-A181-576C-A73E00C316D9}"/>
              </a:ext>
            </a:extLst>
          </p:cNvPr>
          <p:cNvPicPr>
            <a:picLocks noChangeAspect="1"/>
          </p:cNvPicPr>
          <p:nvPr/>
        </p:nvPicPr>
        <p:blipFill>
          <a:blip r:embed="rId2"/>
          <a:stretch>
            <a:fillRect/>
          </a:stretch>
        </p:blipFill>
        <p:spPr>
          <a:xfrm>
            <a:off x="7465610" y="1709255"/>
            <a:ext cx="4483285" cy="4360642"/>
          </a:xfrm>
          <a:prstGeom prst="rect">
            <a:avLst/>
          </a:prstGeom>
        </p:spPr>
      </p:pic>
      <p:grpSp>
        <p:nvGrpSpPr>
          <p:cNvPr id="12" name="组合 11">
            <a:extLst>
              <a:ext uri="{FF2B5EF4-FFF2-40B4-BE49-F238E27FC236}">
                <a16:creationId xmlns:a16="http://schemas.microsoft.com/office/drawing/2014/main" id="{DE993FA2-9A0E-C75C-3CDC-70F29886BE1D}"/>
              </a:ext>
            </a:extLst>
          </p:cNvPr>
          <p:cNvGrpSpPr/>
          <p:nvPr/>
        </p:nvGrpSpPr>
        <p:grpSpPr>
          <a:xfrm>
            <a:off x="384828" y="1594885"/>
            <a:ext cx="6824046" cy="4740827"/>
            <a:chOff x="384828" y="1329070"/>
            <a:chExt cx="6921294" cy="4740827"/>
          </a:xfrm>
        </p:grpSpPr>
        <p:pic>
          <p:nvPicPr>
            <p:cNvPr id="3" name="图片 2">
              <a:extLst>
                <a:ext uri="{FF2B5EF4-FFF2-40B4-BE49-F238E27FC236}">
                  <a16:creationId xmlns:a16="http://schemas.microsoft.com/office/drawing/2014/main" id="{7CCD4FC7-D267-461A-5C6D-886354EC7C12}"/>
                </a:ext>
              </a:extLst>
            </p:cNvPr>
            <p:cNvPicPr>
              <a:picLocks noChangeAspect="1"/>
            </p:cNvPicPr>
            <p:nvPr/>
          </p:nvPicPr>
          <p:blipFill rotWithShape="1">
            <a:blip r:embed="rId3"/>
            <a:srcRect l="3307" t="11635"/>
            <a:stretch/>
          </p:blipFill>
          <p:spPr>
            <a:xfrm>
              <a:off x="384828" y="1414130"/>
              <a:ext cx="6921294" cy="4655767"/>
            </a:xfrm>
            <a:prstGeom prst="rect">
              <a:avLst/>
            </a:prstGeom>
          </p:spPr>
        </p:pic>
        <p:sp>
          <p:nvSpPr>
            <p:cNvPr id="11" name="矩形 10">
              <a:extLst>
                <a:ext uri="{FF2B5EF4-FFF2-40B4-BE49-F238E27FC236}">
                  <a16:creationId xmlns:a16="http://schemas.microsoft.com/office/drawing/2014/main" id="{9E006136-C2F4-7B4E-4DB8-0E49C6AE2BE0}"/>
                </a:ext>
              </a:extLst>
            </p:cNvPr>
            <p:cNvSpPr/>
            <p:nvPr/>
          </p:nvSpPr>
          <p:spPr>
            <a:xfrm>
              <a:off x="3721395" y="1329070"/>
              <a:ext cx="138224" cy="1031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5072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71E3C5-9334-F29A-E098-A8DE453CF872}"/>
              </a:ext>
            </a:extLst>
          </p:cNvPr>
          <p:cNvSpPr>
            <a:spLocks noGrp="1"/>
          </p:cNvSpPr>
          <p:nvPr>
            <p:ph type="title"/>
          </p:nvPr>
        </p:nvSpPr>
        <p:spPr/>
        <p:txBody>
          <a:bodyPr/>
          <a:lstStyle/>
          <a:p>
            <a:r>
              <a:rPr lang="en-US" altLang="zh-CN" dirty="0"/>
              <a:t>Question</a:t>
            </a:r>
            <a:r>
              <a:rPr lang="zh-CN" altLang="en-US" dirty="0"/>
              <a:t>？</a:t>
            </a:r>
          </a:p>
        </p:txBody>
      </p:sp>
      <p:sp>
        <p:nvSpPr>
          <p:cNvPr id="6" name="内容占位符 5">
            <a:extLst>
              <a:ext uri="{FF2B5EF4-FFF2-40B4-BE49-F238E27FC236}">
                <a16:creationId xmlns:a16="http://schemas.microsoft.com/office/drawing/2014/main" id="{0FBF527B-7C27-11B8-7F18-96EEB80FC930}"/>
              </a:ext>
            </a:extLst>
          </p:cNvPr>
          <p:cNvSpPr>
            <a:spLocks noGrp="1"/>
          </p:cNvSpPr>
          <p:nvPr>
            <p:ph sz="half" idx="1"/>
          </p:nvPr>
        </p:nvSpPr>
        <p:spPr/>
        <p:txBody>
          <a:bodyPr/>
          <a:lstStyle/>
          <a:p>
            <a:r>
              <a:rPr lang="zh-CN" altLang="en-US" sz="2400" dirty="0"/>
              <a:t>为什么服务器节点要做这么长长长长长长长长长长长长长长长长长长长长？？？</a:t>
            </a:r>
            <a:endParaRPr lang="en-US" altLang="zh-CN" sz="2400" dirty="0"/>
          </a:p>
          <a:p>
            <a:endParaRPr lang="en-US" altLang="zh-CN" dirty="0"/>
          </a:p>
          <a:p>
            <a:endParaRPr lang="en-US" altLang="zh-CN" dirty="0"/>
          </a:p>
          <a:p>
            <a:endParaRPr lang="en-US" altLang="zh-CN" dirty="0"/>
          </a:p>
          <a:p>
            <a:pPr marL="457200" indent="-457200">
              <a:buFont typeface="+mj-lt"/>
              <a:buAutoNum type="arabicPeriod"/>
            </a:pPr>
            <a:r>
              <a:rPr lang="zh-CN" altLang="en-US" dirty="0"/>
              <a:t>散热需求：解决高功率密度，优化风道设计</a:t>
            </a:r>
          </a:p>
          <a:p>
            <a:pPr marL="457200" indent="-457200">
              <a:buFont typeface="+mj-lt"/>
              <a:buAutoNum type="arabicPeriod"/>
            </a:pPr>
            <a:r>
              <a:rPr lang="zh-CN" altLang="en-US" dirty="0"/>
              <a:t>扩展性要求：更多硬盘支持，丰富接口扩展</a:t>
            </a:r>
            <a:endParaRPr lang="en-US" altLang="zh-CN" dirty="0"/>
          </a:p>
          <a:p>
            <a:pPr marL="457200" indent="-457200">
              <a:buFont typeface="+mj-lt"/>
              <a:buAutoNum type="arabicPeriod"/>
            </a:pPr>
            <a:r>
              <a:rPr lang="zh-CN" altLang="en-US" dirty="0"/>
              <a:t>硬件布局与兼容性：更合理布局，兼容性考虑</a:t>
            </a:r>
            <a:endParaRPr lang="en-US" altLang="zh-CN" dirty="0"/>
          </a:p>
          <a:p>
            <a:pPr marL="457200" indent="-457200">
              <a:buFont typeface="+mj-lt"/>
              <a:buAutoNum type="arabicPeriod"/>
            </a:pPr>
            <a:r>
              <a:rPr lang="zh-CN" altLang="en-US" dirty="0"/>
              <a:t>管理与维护便利性：便于维护，集中管理</a:t>
            </a:r>
          </a:p>
        </p:txBody>
      </p:sp>
    </p:spTree>
    <p:extLst>
      <p:ext uri="{BB962C8B-B14F-4D97-AF65-F5344CB8AC3E}">
        <p14:creationId xmlns:p14="http://schemas.microsoft.com/office/powerpoint/2010/main" val="320151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32834</TotalTime>
  <Words>1207</Words>
  <Application>Microsoft Macintosh PowerPoint</Application>
  <PresentationFormat>自定义</PresentationFormat>
  <Paragraphs>225</Paragraphs>
  <Slides>31</Slides>
  <Notes>5</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31</vt:i4>
      </vt:variant>
    </vt:vector>
  </HeadingPairs>
  <TitlesOfParts>
    <vt:vector size="45"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1_内容Copytext </vt:lpstr>
      <vt:lpstr>code01</vt:lpstr>
      <vt:lpstr>1_code01</vt:lpstr>
      <vt:lpstr>结束页</vt:lpstr>
      <vt:lpstr>PowerPoint 演示文稿</vt:lpstr>
      <vt:lpstr>Content</vt:lpstr>
      <vt:lpstr>Content</vt:lpstr>
      <vt:lpstr>Content</vt:lpstr>
      <vt:lpstr>PowerPoint 演示文稿</vt:lpstr>
      <vt:lpstr>通用服务器：单节点形态</vt:lpstr>
      <vt:lpstr>通用服务器：单节点形态</vt:lpstr>
      <vt:lpstr>通用服务器：单节点形态</vt:lpstr>
      <vt:lpstr>Question？</vt:lpstr>
      <vt:lpstr>通用服务器：物理结构</vt:lpstr>
      <vt:lpstr>通用服务器：逻辑结构</vt:lpstr>
      <vt:lpstr>通用服务器：单节点形态</vt:lpstr>
      <vt:lpstr>3D 爆炸图大品鉴</vt:lpstr>
      <vt:lpstr>PowerPoint 演示文稿</vt:lpstr>
      <vt:lpstr>AI 服务器 NV GPU：单节点形态</vt:lpstr>
      <vt:lpstr>AI 服务器 NV GPU：单节点形态</vt:lpstr>
      <vt:lpstr>AI 服务器 NV GPU：物理结构</vt:lpstr>
      <vt:lpstr>AI 服务器 NV GPU：物理结构</vt:lpstr>
      <vt:lpstr>AI 服务器 NV GPU：逻辑结构</vt:lpstr>
      <vt:lpstr>AI 服务器 NV GPU：单节点形态</vt:lpstr>
      <vt:lpstr>PowerPoint 演示文稿</vt:lpstr>
      <vt:lpstr>AI 服务器 Ascend NPU：单节点形态</vt:lpstr>
      <vt:lpstr>AI 服务器 Ascend NPU：单节点形态</vt:lpstr>
      <vt:lpstr>AI 服务器 Ascend NPU：物理结构</vt:lpstr>
      <vt:lpstr>AI 服务器 Ascend NPU：逻辑结构</vt:lpstr>
      <vt:lpstr>昇腾 A3：超节点 384</vt:lpstr>
      <vt:lpstr>3D 爆炸图大品鉴</vt:lpstr>
      <vt:lpstr>PowerPoint 演示文稿</vt:lpstr>
      <vt:lpstr>通用服务器 vs AI 服务器</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11180</cp:revision>
  <cp:lastPrinted>2023-09-08T09:14:01Z</cp:lastPrinted>
  <dcterms:created xsi:type="dcterms:W3CDTF">2020-08-28T08:44:19Z</dcterms:created>
  <dcterms:modified xsi:type="dcterms:W3CDTF">2025-06-30T17:22:54Z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